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67" r:id="rId4"/>
    <p:sldId id="261" r:id="rId5"/>
    <p:sldId id="265" r:id="rId6"/>
    <p:sldId id="272" r:id="rId7"/>
    <p:sldId id="266" r:id="rId8"/>
    <p:sldId id="273" r:id="rId9"/>
    <p:sldId id="274" r:id="rId10"/>
    <p:sldId id="25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375"/>
    <a:srgbClr val="2A78A8"/>
    <a:srgbClr val="0053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825AF-2E9B-4280-95C9-8D7BCE3104A6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F897-7B44-4018-A84E-7FD39DBE1B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57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C3D16-CE24-4DC0-8DEC-1996714F3FFD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B0E86-4095-4186-AA0C-8F702CE776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0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0E86-4095-4186-AA0C-8F702CE776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0E86-4095-4186-AA0C-8F702CE7761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dloga PPT blank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1D5375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792088"/>
          </a:xfrm>
        </p:spPr>
        <p:txBody>
          <a:bodyPr/>
          <a:lstStyle>
            <a:lvl1pPr marL="0" indent="0" algn="ctr">
              <a:buNone/>
              <a:defRPr>
                <a:solidFill>
                  <a:srgbClr val="1D5375"/>
                </a:solidFill>
                <a:latin typeface="Arial Narrow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1" name="Picture 10" descr="znak i logo cir-0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983992" y="96800"/>
            <a:ext cx="3176016" cy="14599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76256" y="5661248"/>
            <a:ext cx="2133600" cy="365125"/>
          </a:xfrm>
        </p:spPr>
        <p:txBody>
          <a:bodyPr/>
          <a:lstStyle>
            <a:lvl1pPr>
              <a:defRPr>
                <a:solidFill>
                  <a:srgbClr val="1D5375"/>
                </a:solidFill>
              </a:defRPr>
            </a:lvl1pPr>
          </a:lstStyle>
          <a:p>
            <a:fld id="{0BD82120-EB54-4F23-B553-4BB4FE67C4F5}" type="datetimeFigureOut">
              <a:rPr lang="en-US" smtClean="0"/>
              <a:pPr/>
              <a:t>10/23/2013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120-EB54-4F23-B553-4BB4FE67C4F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1419-B646-4B9C-8A64-6DC08315A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120-EB54-4F23-B553-4BB4FE67C4F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1419-B646-4B9C-8A64-6DC08315A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120-EB54-4F23-B553-4BB4FE67C4F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1419-B646-4B9C-8A64-6DC08315A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120-EB54-4F23-B553-4BB4FE67C4F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1419-B646-4B9C-8A64-6DC08315A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120-EB54-4F23-B553-4BB4FE67C4F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1419-B646-4B9C-8A64-6DC08315A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120-EB54-4F23-B553-4BB4FE67C4F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1419-B646-4B9C-8A64-6DC08315A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120-EB54-4F23-B553-4BB4FE67C4F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1419-B646-4B9C-8A64-6DC08315A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120-EB54-4F23-B553-4BB4FE67C4F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1419-B646-4B9C-8A64-6DC08315A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120-EB54-4F23-B553-4BB4FE67C4F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1419-B646-4B9C-8A64-6DC08315A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82120-EB54-4F23-B553-4BB4FE67C4F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B1419-B646-4B9C-8A64-6DC08315A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odloga-PPT sa crtom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465" y="0"/>
            <a:ext cx="913507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82120-EB54-4F23-B553-4BB4FE67C4F5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B1419-B646-4B9C-8A64-6DC08315A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znak i logo cir-01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1506868" cy="6926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D5375"/>
          </a:solidFill>
          <a:latin typeface="Arial Narrow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D5375"/>
          </a:solidFill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D5375"/>
          </a:solidFill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D5375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D5375"/>
          </a:solidFill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D5375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772400" cy="1470025"/>
          </a:xfrm>
        </p:spPr>
        <p:txBody>
          <a:bodyPr>
            <a:normAutofit/>
          </a:bodyPr>
          <a:lstStyle/>
          <a:p>
            <a:r>
              <a:rPr lang="sr-Cyrl-RS" sz="3200" b="1" smtClean="0">
                <a:solidFill>
                  <a:srgbClr val="005380"/>
                </a:solidFill>
              </a:rPr>
              <a:t>ФОНДОВИ И ПРОГРАМИ ЕУ</a:t>
            </a:r>
            <a:br>
              <a:rPr lang="sr-Cyrl-RS" sz="3200" b="1" smtClean="0">
                <a:solidFill>
                  <a:srgbClr val="005380"/>
                </a:solidFill>
              </a:rPr>
            </a:br>
            <a:r>
              <a:rPr lang="sr-Cyrl-RS" sz="3200" b="1" smtClean="0">
                <a:solidFill>
                  <a:srgbClr val="005380"/>
                </a:solidFill>
              </a:rPr>
              <a:t>РАСПОЛОЖИВИ ЗА СРБИЈУ</a:t>
            </a:r>
            <a:endParaRPr lang="en-US" sz="3200" b="1">
              <a:solidFill>
                <a:srgbClr val="00538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229200"/>
            <a:ext cx="6400800" cy="720080"/>
          </a:xfrm>
        </p:spPr>
        <p:txBody>
          <a:bodyPr>
            <a:normAutofit/>
          </a:bodyPr>
          <a:lstStyle/>
          <a:p>
            <a:r>
              <a:rPr lang="sr-Cyrl-RS" sz="1800" smtClean="0">
                <a:solidFill>
                  <a:srgbClr val="005380"/>
                </a:solidFill>
              </a:rPr>
              <a:t>мр Наташа Кецман</a:t>
            </a:r>
            <a:endParaRPr lang="sr-Cyrl-RS" sz="2600">
              <a:solidFill>
                <a:srgbClr val="005380"/>
              </a:solidFill>
            </a:endParaRPr>
          </a:p>
          <a:p>
            <a:r>
              <a:rPr lang="sr-Cyrl-RS" sz="1800" smtClean="0">
                <a:solidFill>
                  <a:srgbClr val="005380"/>
                </a:solidFill>
              </a:rPr>
              <a:t>Београд, октобар 2013. године</a:t>
            </a:r>
            <a:endParaRPr lang="en-US" sz="1800">
              <a:solidFill>
                <a:srgbClr val="0053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463031"/>
            <a:ext cx="7772400" cy="1037977"/>
          </a:xfrm>
        </p:spPr>
        <p:txBody>
          <a:bodyPr>
            <a:normAutofit/>
          </a:bodyPr>
          <a:lstStyle/>
          <a:p>
            <a:r>
              <a:rPr lang="sr-Cyrl-RS" sz="3200" b="1" smtClean="0">
                <a:solidFill>
                  <a:srgbClr val="005380"/>
                </a:solidFill>
              </a:rPr>
              <a:t>ХВАЛА НА ПАЖЊИ!</a:t>
            </a:r>
            <a:endParaRPr lang="en-US" sz="3200" b="1">
              <a:solidFill>
                <a:srgbClr val="00538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3568" y="4725144"/>
            <a:ext cx="6944816" cy="230425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r-Cyrl-RS" sz="1800" smtClean="0">
                <a:solidFill>
                  <a:srgbClr val="005380"/>
                </a:solidFill>
              </a:rPr>
              <a:t>мр Наташа Кецман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sr-Cyrl-RS" sz="1800" smtClean="0">
                <a:solidFill>
                  <a:srgbClr val="005380"/>
                </a:solidFill>
              </a:rPr>
              <a:t> </a:t>
            </a:r>
            <a:r>
              <a:rPr lang="ru-RU" sz="1800">
                <a:solidFill>
                  <a:srgbClr val="005380"/>
                </a:solidFill>
              </a:rPr>
              <a:t>национална контакт особа за МСП у </a:t>
            </a:r>
            <a:r>
              <a:rPr lang="ru-RU" sz="1800" smtClean="0">
                <a:solidFill>
                  <a:srgbClr val="005380"/>
                </a:solidFill>
              </a:rPr>
              <a:t>ФП7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smtClean="0">
                <a:solidFill>
                  <a:srgbClr val="005380"/>
                </a:solidFill>
              </a:rPr>
              <a:t>natasa.kecman@pks.rs</a:t>
            </a:r>
            <a:endParaRPr lang="ru-RU" sz="1800" smtClean="0">
              <a:solidFill>
                <a:srgbClr val="005380"/>
              </a:solidFill>
            </a:endParaRPr>
          </a:p>
          <a:p>
            <a:endParaRPr lang="ru-RU">
              <a:solidFill>
                <a:srgbClr val="005380"/>
              </a:solidFill>
            </a:endParaRPr>
          </a:p>
          <a:p>
            <a:endParaRPr lang="en-US">
              <a:solidFill>
                <a:srgbClr val="00538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36296" y="64533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9512" y="838200"/>
            <a:ext cx="8208912" cy="780924"/>
            <a:chOff x="12059" y="-23813"/>
            <a:chExt cx="2081198" cy="486972"/>
          </a:xfrm>
        </p:grpSpPr>
        <p:sp>
          <p:nvSpPr>
            <p:cNvPr id="5" name="Rounded Rectangle 4"/>
            <p:cNvSpPr/>
            <p:nvPr/>
          </p:nvSpPr>
          <p:spPr>
            <a:xfrm>
              <a:off x="12059" y="351"/>
              <a:ext cx="1825612" cy="289230"/>
            </a:xfrm>
            <a:prstGeom prst="roundRect">
              <a:avLst/>
            </a:prstGeom>
            <a:solidFill>
              <a:srgbClr val="1D537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sr-Cyrl-RS" sz="2000" b="1" smtClean="0">
                  <a:latin typeface="Arial Narrow" pitchFamily="34" charset="0"/>
                </a:rPr>
                <a:t>РАСПОЛОЖИВА СРЕДСТВА ЕУ ЗА СРБИЈУ – ОКТОБАР 2013. ГОД.</a:t>
              </a:r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21817" y="-23813"/>
              <a:ext cx="2071440" cy="486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0010" tIns="80010" rIns="80010" bIns="80010" anchor="ctr"/>
            <a:lstStyle/>
            <a:p>
              <a:endParaRPr lang="en-US" sz="20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sz="1800" b="1" smtClean="0"/>
              <a:t>Инструмент за претприступну помоћ ИПА</a:t>
            </a:r>
          </a:p>
          <a:p>
            <a:pPr marL="0" indent="0">
              <a:buNone/>
            </a:pPr>
            <a:endParaRPr lang="sr-Cyrl-RS" sz="1800" b="1" smtClean="0"/>
          </a:p>
          <a:p>
            <a:r>
              <a:rPr lang="sr-Cyrl-RS" sz="1800" smtClean="0"/>
              <a:t>7. </a:t>
            </a:r>
            <a:r>
              <a:rPr lang="sr-Cyrl-RS" sz="1800"/>
              <a:t>оквирни програм за </a:t>
            </a:r>
            <a:r>
              <a:rPr lang="sr-Cyrl-RS" sz="1800" smtClean="0"/>
              <a:t>истраживање и развој (</a:t>
            </a:r>
            <a:r>
              <a:rPr lang="en-US" sz="1800" smtClean="0"/>
              <a:t>FP7)</a:t>
            </a:r>
            <a:endParaRPr lang="en-US" sz="1800"/>
          </a:p>
          <a:p>
            <a:r>
              <a:rPr lang="sr-Cyrl-RS" sz="1800" smtClean="0"/>
              <a:t>Култура </a:t>
            </a:r>
            <a:r>
              <a:rPr lang="sr-Cyrl-RS" sz="1800"/>
              <a:t>2007 (</a:t>
            </a:r>
            <a:r>
              <a:rPr lang="en-US" sz="1800"/>
              <a:t>Culture</a:t>
            </a:r>
            <a:r>
              <a:rPr lang="en-US" sz="1800" smtClean="0"/>
              <a:t>)</a:t>
            </a:r>
            <a:endParaRPr lang="en-US" sz="1800"/>
          </a:p>
          <a:p>
            <a:r>
              <a:rPr lang="sr-Cyrl-RS" sz="1800" smtClean="0"/>
              <a:t>Оквирни програм </a:t>
            </a:r>
            <a:r>
              <a:rPr lang="sr-Cyrl-RS" sz="1800"/>
              <a:t>за конкурентност и иновативност </a:t>
            </a:r>
            <a:r>
              <a:rPr lang="sr-Cyrl-RS" sz="1800" smtClean="0"/>
              <a:t>(</a:t>
            </a:r>
            <a:r>
              <a:rPr lang="en-US" sz="1800" smtClean="0"/>
              <a:t>CIP)</a:t>
            </a:r>
            <a:endParaRPr lang="en-US" sz="1800"/>
          </a:p>
          <a:p>
            <a:r>
              <a:rPr lang="sr-Cyrl-RS" sz="1800" smtClean="0"/>
              <a:t>Фискалис </a:t>
            </a:r>
            <a:r>
              <a:rPr lang="sr-Cyrl-RS" sz="1800"/>
              <a:t>(</a:t>
            </a:r>
            <a:r>
              <a:rPr lang="en-US" sz="1800" err="1"/>
              <a:t>Fiscalis</a:t>
            </a:r>
            <a:r>
              <a:rPr lang="en-US" sz="1800" smtClean="0"/>
              <a:t>)</a:t>
            </a:r>
            <a:endParaRPr lang="en-US" sz="1800"/>
          </a:p>
          <a:p>
            <a:r>
              <a:rPr lang="sr-Cyrl-RS" sz="1800" smtClean="0"/>
              <a:t>Царина </a:t>
            </a:r>
            <a:r>
              <a:rPr lang="sr-Cyrl-RS" sz="1800"/>
              <a:t>(</a:t>
            </a:r>
            <a:r>
              <a:rPr lang="en-US" sz="1800"/>
              <a:t>Customs</a:t>
            </a:r>
            <a:r>
              <a:rPr lang="en-US" sz="1800" smtClean="0"/>
              <a:t>)</a:t>
            </a:r>
            <a:endParaRPr lang="en-US" sz="1800"/>
          </a:p>
          <a:p>
            <a:r>
              <a:rPr lang="sr-Cyrl-RS" sz="1800" smtClean="0"/>
              <a:t>Прогрес </a:t>
            </a:r>
            <a:r>
              <a:rPr lang="sr-Cyrl-RS" sz="1800"/>
              <a:t>(</a:t>
            </a:r>
            <a:r>
              <a:rPr lang="en-US" sz="1800"/>
              <a:t>Progress</a:t>
            </a:r>
            <a:r>
              <a:rPr lang="en-US" sz="1800" smtClean="0"/>
              <a:t>)</a:t>
            </a:r>
            <a:endParaRPr lang="en-US" sz="1800"/>
          </a:p>
          <a:p>
            <a:r>
              <a:rPr lang="sr-Cyrl-RS" sz="1800" smtClean="0"/>
              <a:t>Програм </a:t>
            </a:r>
            <a:r>
              <a:rPr lang="sr-Cyrl-RS" sz="1800"/>
              <a:t>целоживотног учења (</a:t>
            </a:r>
            <a:r>
              <a:rPr lang="en-US" sz="1800"/>
              <a:t>Life Long Learning </a:t>
            </a:r>
            <a:r>
              <a:rPr lang="en-US" sz="1800" smtClean="0"/>
              <a:t>Program)</a:t>
            </a:r>
            <a:endParaRPr lang="en-US" sz="1800"/>
          </a:p>
          <a:p>
            <a:r>
              <a:rPr lang="sr-Cyrl-RS" sz="1800" smtClean="0"/>
              <a:t>Програм </a:t>
            </a:r>
            <a:r>
              <a:rPr lang="sr-Cyrl-RS" sz="1800"/>
              <a:t>за сигурнији интернет (</a:t>
            </a:r>
            <a:r>
              <a:rPr lang="en-US" sz="1800"/>
              <a:t>Safer Internet </a:t>
            </a:r>
            <a:r>
              <a:rPr lang="en-US" sz="1800" smtClean="0"/>
              <a:t>Program)</a:t>
            </a:r>
            <a:endParaRPr lang="en-US" sz="1800"/>
          </a:p>
          <a:p>
            <a:r>
              <a:rPr lang="sr-Cyrl-RS" sz="1800" smtClean="0"/>
              <a:t>Европа </a:t>
            </a:r>
            <a:r>
              <a:rPr lang="sr-Cyrl-RS" sz="1800"/>
              <a:t>за грађане и </a:t>
            </a:r>
            <a:r>
              <a:rPr lang="sr-Cyrl-RS" sz="1800" smtClean="0"/>
              <a:t>грађанке (</a:t>
            </a:r>
            <a:r>
              <a:rPr lang="sr-Latn-RS" sz="1800" smtClean="0"/>
              <a:t>Europe for Citizens)</a:t>
            </a:r>
            <a:endParaRPr lang="en-US" sz="1800" smtClean="0"/>
          </a:p>
          <a:p>
            <a:r>
              <a:rPr lang="sr-Cyrl-RS" sz="1800" smtClean="0"/>
              <a:t>Темпус</a:t>
            </a:r>
            <a:endParaRPr lang="sr-Cyrl-RS" sz="1800"/>
          </a:p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4009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07504" y="1700808"/>
            <a:ext cx="8640960" cy="3960440"/>
          </a:xfrm>
        </p:spPr>
        <p:txBody>
          <a:bodyPr>
            <a:normAutofit/>
          </a:bodyPr>
          <a:lstStyle/>
          <a:p>
            <a:pPr marL="285750" lvl="2" indent="-285750">
              <a:buClr>
                <a:srgbClr val="C00000"/>
              </a:buClr>
              <a:buFont typeface="Wingdings" pitchFamily="2" charset="2"/>
              <a:buChar char="Ø"/>
            </a:pPr>
            <a:r>
              <a:rPr lang="sr-Cyrl-RS" sz="1800">
                <a:solidFill>
                  <a:srgbClr val="005380"/>
                </a:solidFill>
              </a:rPr>
              <a:t> 7. оквирни програм ЕУ за истраживање и развој </a:t>
            </a:r>
            <a:r>
              <a:rPr lang="sr-Cyrl-RS" sz="1800" smtClean="0">
                <a:solidFill>
                  <a:srgbClr val="005380"/>
                </a:solidFill>
              </a:rPr>
              <a:t>ФП7</a:t>
            </a:r>
          </a:p>
          <a:p>
            <a:pPr marL="285750" lvl="2" indent="-285750">
              <a:buClr>
                <a:srgbClr val="C00000"/>
              </a:buClr>
              <a:buFont typeface="Wingdings" pitchFamily="2" charset="2"/>
              <a:buChar char="Ø"/>
            </a:pPr>
            <a:r>
              <a:rPr lang="sr-Cyrl-RS" sz="1800" smtClean="0">
                <a:solidFill>
                  <a:srgbClr val="005380"/>
                </a:solidFill>
              </a:rPr>
              <a:t> Оквирни </a:t>
            </a:r>
            <a:r>
              <a:rPr lang="sr-Cyrl-RS" sz="1800">
                <a:solidFill>
                  <a:srgbClr val="005380"/>
                </a:solidFill>
              </a:rPr>
              <a:t>програм за конкурентност и иновативност ЦИП</a:t>
            </a:r>
          </a:p>
          <a:p>
            <a:pPr marL="285750" lvl="2" indent="-285750">
              <a:buClr>
                <a:srgbClr val="C00000"/>
              </a:buClr>
              <a:buFont typeface="Wingdings" pitchFamily="2" charset="2"/>
              <a:buChar char="Ø"/>
            </a:pPr>
            <a:endParaRPr lang="sr-Cyrl-RS" sz="1800">
              <a:solidFill>
                <a:srgbClr val="005380"/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Ø"/>
            </a:pPr>
            <a:endParaRPr lang="sr-Cyrl-RS" sz="1800" smtClean="0">
              <a:solidFill>
                <a:srgbClr val="005380"/>
              </a:solidFill>
            </a:endParaRPr>
          </a:p>
          <a:p>
            <a:r>
              <a:rPr lang="sr-Cyrl-RS" sz="1800" smtClean="0">
                <a:solidFill>
                  <a:srgbClr val="005380"/>
                </a:solidFill>
              </a:rPr>
              <a:t>	                   </a:t>
            </a:r>
          </a:p>
          <a:p>
            <a:endParaRPr lang="sr-Cyrl-RS" sz="1800">
              <a:solidFill>
                <a:srgbClr val="005380"/>
              </a:solidFill>
            </a:endParaRPr>
          </a:p>
          <a:p>
            <a:r>
              <a:rPr lang="sr-Cyrl-RS" sz="1800" smtClean="0">
                <a:solidFill>
                  <a:srgbClr val="005380"/>
                </a:solidFill>
              </a:rPr>
              <a:t>	  Европска додата вредност</a:t>
            </a:r>
          </a:p>
          <a:p>
            <a:r>
              <a:rPr lang="sr-Cyrl-RS" sz="1800" smtClean="0">
                <a:solidFill>
                  <a:srgbClr val="005380"/>
                </a:solidFill>
              </a:rPr>
              <a:t>                   Нема националних квота  </a:t>
            </a:r>
            <a:endParaRPr lang="en-US" sz="1800">
              <a:solidFill>
                <a:srgbClr val="00538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9512" y="838200"/>
            <a:ext cx="6192688" cy="780924"/>
            <a:chOff x="12059" y="-23813"/>
            <a:chExt cx="2081198" cy="486972"/>
          </a:xfrm>
        </p:grpSpPr>
        <p:sp>
          <p:nvSpPr>
            <p:cNvPr id="5" name="Rounded Rectangle 4"/>
            <p:cNvSpPr/>
            <p:nvPr/>
          </p:nvSpPr>
          <p:spPr>
            <a:xfrm>
              <a:off x="12059" y="351"/>
              <a:ext cx="1451999" cy="289230"/>
            </a:xfrm>
            <a:prstGeom prst="roundRect">
              <a:avLst/>
            </a:prstGeom>
            <a:solidFill>
              <a:srgbClr val="1D537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sr-Cyrl-RS" sz="2000" b="1" smtClean="0">
                  <a:latin typeface="Arial Narrow" pitchFamily="34" charset="0"/>
                </a:rPr>
                <a:t>ПРИВРЕДА У СРБИЈИ И ПРОГРАМИ ЕУ</a:t>
              </a:r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21817" y="-23813"/>
              <a:ext cx="2071440" cy="486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0010" tIns="80010" rIns="80010" bIns="80010" anchor="ctr"/>
            <a:lstStyle/>
            <a:p>
              <a:endParaRPr lang="en-US" sz="20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  <p:sp>
        <p:nvSpPr>
          <p:cNvPr id="2" name="Right Arrow 1"/>
          <p:cNvSpPr/>
          <p:nvPr/>
        </p:nvSpPr>
        <p:spPr>
          <a:xfrm>
            <a:off x="319689" y="3717032"/>
            <a:ext cx="73304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10564" y="4077072"/>
            <a:ext cx="73304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8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07504" y="1628800"/>
            <a:ext cx="8640960" cy="3960440"/>
          </a:xfrm>
        </p:spPr>
        <p:txBody>
          <a:bodyPr>
            <a:normAutofit/>
          </a:bodyPr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Ø"/>
            </a:pPr>
            <a:r>
              <a:rPr lang="sr-Cyrl-RS" sz="1800" smtClean="0">
                <a:solidFill>
                  <a:srgbClr val="005380"/>
                </a:solidFill>
              </a:rPr>
              <a:t>главни инструмент за финансирање истраживања и развоја у Европи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Ø"/>
            </a:pPr>
            <a:r>
              <a:rPr lang="sr-Cyrl-RS" sz="1800" smtClean="0">
                <a:solidFill>
                  <a:srgbClr val="005380"/>
                </a:solidFill>
              </a:rPr>
              <a:t>буџет 2007-2013. године преко 50 млрд ЕУР</a:t>
            </a:r>
            <a:endParaRPr lang="en-US" sz="1800" smtClean="0">
              <a:solidFill>
                <a:srgbClr val="005380"/>
              </a:solidFill>
            </a:endParaRP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Ø"/>
            </a:pPr>
            <a:r>
              <a:rPr lang="sr-Cyrl-RS" sz="1800" smtClean="0">
                <a:solidFill>
                  <a:srgbClr val="005380"/>
                </a:solidFill>
              </a:rPr>
              <a:t>структура:</a:t>
            </a:r>
          </a:p>
          <a:p>
            <a:pPr marL="1200150" lvl="2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Cyrl-CS" sz="1800" smtClean="0"/>
              <a:t>Сарадња </a:t>
            </a:r>
            <a:r>
              <a:rPr lang="sr-Cyrl-CS" sz="1800"/>
              <a:t>- </a:t>
            </a:r>
            <a:r>
              <a:rPr lang="ru-RU" sz="1800"/>
              <a:t>32 млрд евра </a:t>
            </a:r>
            <a:r>
              <a:rPr lang="sr-Latn-CS" sz="1800"/>
              <a:t> </a:t>
            </a:r>
          </a:p>
          <a:p>
            <a:pPr marL="1200150" lvl="2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1800"/>
              <a:t>Идеје </a:t>
            </a:r>
            <a:r>
              <a:rPr lang="sr-Cyrl-CS" sz="1800"/>
              <a:t>- </a:t>
            </a:r>
            <a:r>
              <a:rPr lang="sr-Latn-CS" sz="1800"/>
              <a:t>7</a:t>
            </a:r>
            <a:r>
              <a:rPr lang="sr-Cyrl-CS" sz="1800"/>
              <a:t>,5</a:t>
            </a:r>
            <a:r>
              <a:rPr lang="sr-Latn-CS" sz="1800"/>
              <a:t> млрд евра</a:t>
            </a:r>
            <a:r>
              <a:rPr lang="sr-Cyrl-CS" sz="1800"/>
              <a:t> </a:t>
            </a:r>
            <a:endParaRPr lang="sr-Latn-CS" sz="1800"/>
          </a:p>
          <a:p>
            <a:pPr marL="1200150" lvl="2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1800"/>
              <a:t>Људи </a:t>
            </a:r>
            <a:r>
              <a:rPr lang="sr-Cyrl-CS" sz="1800"/>
              <a:t>- </a:t>
            </a:r>
            <a:r>
              <a:rPr lang="sr-Latn-CS" sz="1800"/>
              <a:t>5</a:t>
            </a:r>
            <a:r>
              <a:rPr lang="sr-Cyrl-CS" sz="1800"/>
              <a:t>,7</a:t>
            </a:r>
            <a:r>
              <a:rPr lang="sr-Latn-CS" sz="1800"/>
              <a:t> млрд евра</a:t>
            </a:r>
            <a:r>
              <a:rPr lang="sr-Cyrl-CS" sz="1800"/>
              <a:t> </a:t>
            </a:r>
            <a:r>
              <a:rPr lang="sr-Latn-CS" sz="1800"/>
              <a:t> </a:t>
            </a:r>
          </a:p>
          <a:p>
            <a:pPr marL="1200150" lvl="2" indent="-285750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sr-Latn-CS" sz="1800"/>
              <a:t>Капацитети </a:t>
            </a:r>
            <a:r>
              <a:rPr lang="sr-Cyrl-CS" sz="1800"/>
              <a:t>- </a:t>
            </a:r>
            <a:r>
              <a:rPr lang="sr-Latn-CS" sz="1800"/>
              <a:t>4 млрд евра </a:t>
            </a:r>
          </a:p>
          <a:p>
            <a:pPr marL="514350" indent="-514350">
              <a:defRPr/>
            </a:pPr>
            <a:r>
              <a:rPr lang="sr-Cyrl-CS" sz="1800"/>
              <a:t>      </a:t>
            </a:r>
            <a:r>
              <a:rPr lang="sr-Cyrl-CS" sz="1800" smtClean="0"/>
              <a:t>            +</a:t>
            </a:r>
            <a:r>
              <a:rPr lang="sr-Cyrl-CS" sz="1800"/>
              <a:t/>
            </a:r>
            <a:br>
              <a:rPr lang="sr-Cyrl-CS" sz="1800"/>
            </a:br>
            <a:r>
              <a:rPr lang="sr-Cyrl-CS" sz="1800" smtClean="0"/>
              <a:t>       </a:t>
            </a:r>
            <a:r>
              <a:rPr lang="sr-Latn-CS" sz="1800" smtClean="0"/>
              <a:t>Нуклеарн</a:t>
            </a:r>
            <a:r>
              <a:rPr lang="sr-Cyrl-CS" sz="1800"/>
              <a:t>а</a:t>
            </a:r>
            <a:r>
              <a:rPr lang="sr-Latn-CS" sz="1800"/>
              <a:t> истраживањ</a:t>
            </a:r>
            <a:r>
              <a:rPr lang="sr-Cyrl-CS" sz="1800"/>
              <a:t>а</a:t>
            </a:r>
            <a:r>
              <a:rPr lang="sr-Latn-CS" sz="1800"/>
              <a:t> </a:t>
            </a:r>
            <a:r>
              <a:rPr lang="en-US" sz="1800"/>
              <a:t>(</a:t>
            </a:r>
            <a:r>
              <a:rPr lang="en-US" sz="1800" smtClean="0"/>
              <a:t>Е</a:t>
            </a:r>
            <a:r>
              <a:rPr lang="sr-Cyrl-RS" sz="1800" smtClean="0"/>
              <a:t>УРОАТОМ</a:t>
            </a:r>
            <a:r>
              <a:rPr lang="sr-Latn-CS" sz="1800" smtClean="0"/>
              <a:t>)</a:t>
            </a:r>
            <a:r>
              <a:rPr lang="en-US" sz="1800" smtClean="0"/>
              <a:t> </a:t>
            </a:r>
            <a:r>
              <a:rPr lang="en-US" sz="1800"/>
              <a:t>– 3 </a:t>
            </a:r>
            <a:r>
              <a:rPr lang="sr-Cyrl-RS" sz="1800" smtClean="0"/>
              <a:t>млрд евра</a:t>
            </a:r>
          </a:p>
          <a:p>
            <a:pPr marL="514350" indent="-514350">
              <a:defRPr/>
            </a:pPr>
            <a:endParaRPr lang="sr-Cyrl-RS" sz="1800"/>
          </a:p>
          <a:p>
            <a:pPr>
              <a:defRPr/>
            </a:pPr>
            <a:endParaRPr lang="sr-Cyrl-RS" sz="1800" smtClean="0"/>
          </a:p>
          <a:p>
            <a:endParaRPr lang="sr-Cyrl-RS" sz="3000" smtClean="0">
              <a:solidFill>
                <a:srgbClr val="00538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sr-Cyrl-RS" sz="3000" smtClean="0">
              <a:solidFill>
                <a:srgbClr val="005380"/>
              </a:solidFill>
            </a:endParaRPr>
          </a:p>
          <a:p>
            <a:endParaRPr lang="sr-Cyrl-RS" sz="3000" smtClean="0">
              <a:solidFill>
                <a:srgbClr val="00538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9512" y="838200"/>
            <a:ext cx="8856984" cy="780924"/>
            <a:chOff x="12059" y="-23813"/>
            <a:chExt cx="2081198" cy="486972"/>
          </a:xfrm>
        </p:grpSpPr>
        <p:sp>
          <p:nvSpPr>
            <p:cNvPr id="5" name="Rounded Rectangle 4"/>
            <p:cNvSpPr/>
            <p:nvPr/>
          </p:nvSpPr>
          <p:spPr>
            <a:xfrm>
              <a:off x="12059" y="351"/>
              <a:ext cx="1590509" cy="289230"/>
            </a:xfrm>
            <a:prstGeom prst="roundRect">
              <a:avLst/>
            </a:prstGeom>
            <a:solidFill>
              <a:srgbClr val="1D537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sr-Cyrl-RS" sz="2000" b="1" smtClean="0">
                  <a:latin typeface="Arial Narrow" pitchFamily="34" charset="0"/>
                </a:rPr>
                <a:t>7. ОКВИРНИ ПРОГРАМ ЕУ ЗА ИСТРАЖИВАЊЕ И РАЗВОЈ ФП7</a:t>
              </a:r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21817" y="-23813"/>
              <a:ext cx="2071440" cy="486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0010" tIns="80010" rIns="80010" bIns="80010" anchor="ctr"/>
            <a:lstStyle/>
            <a:p>
              <a:endParaRPr lang="en-US" sz="20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315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79512" y="1628800"/>
            <a:ext cx="8640960" cy="4392488"/>
          </a:xfrm>
        </p:spPr>
        <p:txBody>
          <a:bodyPr>
            <a:normAutofit/>
          </a:bodyPr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Ø"/>
            </a:pPr>
            <a:r>
              <a:rPr lang="sr-Cyrl-RS" sz="1800" smtClean="0">
                <a:solidFill>
                  <a:srgbClr val="005380"/>
                </a:solidFill>
              </a:rPr>
              <a:t>буџет у периоду 2007-13. године 3,6 млрд евра</a:t>
            </a:r>
          </a:p>
          <a:p>
            <a:pPr marL="285750" indent="-285750">
              <a:buClr>
                <a:srgbClr val="C00000"/>
              </a:buClr>
              <a:buFont typeface="Wingdings" pitchFamily="2" charset="2"/>
              <a:buChar char="Ø"/>
            </a:pPr>
            <a:r>
              <a:rPr lang="sr-Cyrl-RS" sz="1800" smtClean="0">
                <a:solidFill>
                  <a:srgbClr val="005380"/>
                </a:solidFill>
              </a:rPr>
              <a:t>потпрограми: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sr-Cyrl-RS" sz="1800" smtClean="0">
                <a:solidFill>
                  <a:srgbClr val="005380"/>
                </a:solidFill>
              </a:rPr>
              <a:t>програм за предузетништво и иновације – 2,17 млрд евра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sr-Cyrl-RS" sz="1800" smtClean="0">
                <a:solidFill>
                  <a:srgbClr val="005380"/>
                </a:solidFill>
              </a:rPr>
              <a:t>програм подршке </a:t>
            </a:r>
            <a:r>
              <a:rPr lang="sr-Latn-RS" sz="1800" smtClean="0">
                <a:solidFill>
                  <a:srgbClr val="005380"/>
                </a:solidFill>
              </a:rPr>
              <a:t>ICT</a:t>
            </a:r>
            <a:r>
              <a:rPr lang="sr-Cyrl-RS" sz="1800" smtClean="0">
                <a:solidFill>
                  <a:srgbClr val="005380"/>
                </a:solidFill>
              </a:rPr>
              <a:t> политици – 730 мил евра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sr-Cyrl-RS" sz="1800" smtClean="0">
                <a:solidFill>
                  <a:srgbClr val="005380"/>
                </a:solidFill>
              </a:rPr>
              <a:t>програм Интелигентна енергија Европе – 730 мил евра</a:t>
            </a:r>
          </a:p>
          <a:p>
            <a:pPr lvl="1">
              <a:buClr>
                <a:srgbClr val="C00000"/>
              </a:buClr>
            </a:pPr>
            <a:endParaRPr lang="sr-Cyrl-RS" sz="1800" smtClean="0">
              <a:solidFill>
                <a:srgbClr val="005380"/>
              </a:solidFill>
            </a:endParaRPr>
          </a:p>
          <a:p>
            <a:pPr lvl="1">
              <a:buClr>
                <a:srgbClr val="C00000"/>
              </a:buClr>
            </a:pPr>
            <a:endParaRPr lang="sr-Cyrl-RS" sz="1800" smtClean="0">
              <a:solidFill>
                <a:srgbClr val="00538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9512" y="838200"/>
            <a:ext cx="8712968" cy="780924"/>
            <a:chOff x="12059" y="-23813"/>
            <a:chExt cx="2081198" cy="486972"/>
          </a:xfrm>
        </p:grpSpPr>
        <p:sp>
          <p:nvSpPr>
            <p:cNvPr id="5" name="Rounded Rectangle 4"/>
            <p:cNvSpPr/>
            <p:nvPr/>
          </p:nvSpPr>
          <p:spPr>
            <a:xfrm>
              <a:off x="12059" y="351"/>
              <a:ext cx="1719998" cy="289230"/>
            </a:xfrm>
            <a:prstGeom prst="roundRect">
              <a:avLst/>
            </a:prstGeom>
            <a:solidFill>
              <a:srgbClr val="1D537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sr-Cyrl-RS" sz="2000" b="1" smtClean="0">
                  <a:latin typeface="Arial Narrow" pitchFamily="34" charset="0"/>
                </a:rPr>
                <a:t>ОКВИРНИ ПРОГРАМ ЗА КОНКУРЕНТНОСТ И ИНОВАТИВНОСТ ЦИП</a:t>
              </a:r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21817" y="-23813"/>
              <a:ext cx="2071440" cy="486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0010" tIns="80010" rIns="80010" bIns="80010" anchor="ctr"/>
            <a:lstStyle/>
            <a:p>
              <a:endParaRPr lang="en-US" sz="20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5507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79512" y="1628800"/>
            <a:ext cx="8640960" cy="4392488"/>
          </a:xfrm>
        </p:spPr>
        <p:txBody>
          <a:bodyPr>
            <a:normAutofit/>
          </a:bodyPr>
          <a:lstStyle/>
          <a:p>
            <a:pPr marL="285750" indent="-285750">
              <a:buClr>
                <a:srgbClr val="C00000"/>
              </a:buClr>
              <a:buFont typeface="Wingdings" pitchFamily="2" charset="2"/>
              <a:buChar char="Ø"/>
            </a:pPr>
            <a:r>
              <a:rPr lang="sr-Cyrl-RS" sz="1800" smtClean="0">
                <a:solidFill>
                  <a:srgbClr val="005380"/>
                </a:solidFill>
              </a:rPr>
              <a:t>могућност за предузећа:</a:t>
            </a:r>
          </a:p>
          <a:p>
            <a:pPr marL="1371600" lvl="2" indent="-457200">
              <a:buClr>
                <a:srgbClr val="C00000"/>
              </a:buClr>
              <a:buFont typeface="Wingdings" pitchFamily="2" charset="2"/>
              <a:buChar char="§"/>
            </a:pPr>
            <a:r>
              <a:rPr lang="sr-Cyrl-RS" sz="1800" smtClean="0">
                <a:solidFill>
                  <a:srgbClr val="005380"/>
                </a:solidFill>
              </a:rPr>
              <a:t>еко-иновације</a:t>
            </a:r>
          </a:p>
          <a:p>
            <a:pPr marL="1371600" lvl="2" indent="-457200">
              <a:buClr>
                <a:srgbClr val="C00000"/>
              </a:buClr>
              <a:buFont typeface="Wingdings" pitchFamily="2" charset="2"/>
              <a:buChar char="§"/>
            </a:pPr>
            <a:r>
              <a:rPr lang="sr-Latn-RS" sz="1800" smtClean="0">
                <a:solidFill>
                  <a:srgbClr val="005380"/>
                </a:solidFill>
              </a:rPr>
              <a:t>ICT PSP - </a:t>
            </a:r>
            <a:r>
              <a:rPr lang="sr-Cyrl-RS" sz="1800" smtClean="0">
                <a:solidFill>
                  <a:srgbClr val="005380"/>
                </a:solidFill>
              </a:rPr>
              <a:t>Програм </a:t>
            </a:r>
            <a:r>
              <a:rPr lang="sr-Cyrl-RS" sz="1800">
                <a:solidFill>
                  <a:srgbClr val="005380"/>
                </a:solidFill>
              </a:rPr>
              <a:t>подршке </a:t>
            </a:r>
            <a:r>
              <a:rPr lang="sr-Cyrl-RS" sz="1800" smtClean="0">
                <a:solidFill>
                  <a:srgbClr val="005380"/>
                </a:solidFill>
              </a:rPr>
              <a:t>ИКТ политикама</a:t>
            </a:r>
          </a:p>
          <a:p>
            <a:pPr lvl="2">
              <a:buClr>
                <a:srgbClr val="C00000"/>
              </a:buClr>
            </a:pPr>
            <a:endParaRPr lang="sr-Cyrl-RS" sz="2600">
              <a:solidFill>
                <a:srgbClr val="00538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9512" y="838200"/>
            <a:ext cx="8712968" cy="780924"/>
            <a:chOff x="12059" y="-23813"/>
            <a:chExt cx="2081198" cy="486972"/>
          </a:xfrm>
        </p:grpSpPr>
        <p:sp>
          <p:nvSpPr>
            <p:cNvPr id="5" name="Rounded Rectangle 4"/>
            <p:cNvSpPr/>
            <p:nvPr/>
          </p:nvSpPr>
          <p:spPr>
            <a:xfrm>
              <a:off x="12059" y="351"/>
              <a:ext cx="1719998" cy="289230"/>
            </a:xfrm>
            <a:prstGeom prst="roundRect">
              <a:avLst/>
            </a:prstGeom>
            <a:solidFill>
              <a:srgbClr val="1D537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sr-Cyrl-RS" sz="2000" b="1" smtClean="0">
                  <a:latin typeface="Arial Narrow" pitchFamily="34" charset="0"/>
                </a:rPr>
                <a:t>ОКВИРНИ ПРОГРАМ ЗА КОНКУРЕНТНОСТ И ИНОВАТИВНОСТ ЦИП</a:t>
              </a:r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21817" y="-23813"/>
              <a:ext cx="2071440" cy="486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0010" tIns="80010" rIns="80010" bIns="80010" anchor="ctr"/>
            <a:lstStyle/>
            <a:p>
              <a:endParaRPr lang="en-US" sz="20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937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07504" y="1628800"/>
            <a:ext cx="8640960" cy="4392488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C00000"/>
              </a:buClr>
              <a:buFont typeface="Wingdings" pitchFamily="2" charset="2"/>
              <a:buChar char="Ø"/>
            </a:pPr>
            <a:r>
              <a:rPr lang="sr-Latn-RS" sz="1800" smtClean="0">
                <a:solidFill>
                  <a:srgbClr val="005380"/>
                </a:solidFill>
              </a:rPr>
              <a:t>COSME – </a:t>
            </a:r>
            <a:r>
              <a:rPr lang="sr-Cyrl-RS" sz="1800" smtClean="0">
                <a:solidFill>
                  <a:srgbClr val="005380"/>
                </a:solidFill>
              </a:rPr>
              <a:t>Програм за конкурентност предузећа – предложени укупни буџет 2,3 млрд евра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smtClean="0">
                <a:solidFill>
                  <a:srgbClr val="005380"/>
                </a:solidFill>
              </a:rPr>
              <a:t>o</a:t>
            </a:r>
            <a:r>
              <a:rPr lang="sr-Cyrl-RS" sz="1600">
                <a:solidFill>
                  <a:srgbClr val="005380"/>
                </a:solidFill>
              </a:rPr>
              <a:t>л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кш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в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њ</a:t>
            </a:r>
            <a:r>
              <a:rPr lang="en-US" sz="1600">
                <a:solidFill>
                  <a:srgbClr val="005380"/>
                </a:solidFill>
              </a:rPr>
              <a:t>e </a:t>
            </a:r>
            <a:r>
              <a:rPr lang="sr-Cyrl-RS" sz="1600">
                <a:solidFill>
                  <a:srgbClr val="005380"/>
                </a:solidFill>
              </a:rPr>
              <a:t>приступ</a:t>
            </a:r>
            <a:r>
              <a:rPr lang="en-US" sz="1600">
                <a:solidFill>
                  <a:srgbClr val="005380"/>
                </a:solidFill>
              </a:rPr>
              <a:t>a </a:t>
            </a:r>
            <a:r>
              <a:rPr lang="sr-Cyrl-RS" sz="1600">
                <a:solidFill>
                  <a:srgbClr val="005380"/>
                </a:solidFill>
              </a:rPr>
              <a:t>фин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нси</a:t>
            </a:r>
            <a:r>
              <a:rPr lang="en-US" sz="1600" err="1">
                <a:solidFill>
                  <a:srgbClr val="005380"/>
                </a:solidFill>
              </a:rPr>
              <a:t>ja</a:t>
            </a:r>
            <a:r>
              <a:rPr lang="sr-Cyrl-RS" sz="1600">
                <a:solidFill>
                  <a:srgbClr val="005380"/>
                </a:solidFill>
              </a:rPr>
              <a:t>м</a:t>
            </a:r>
            <a:r>
              <a:rPr lang="en-US" sz="1600">
                <a:solidFill>
                  <a:srgbClr val="005380"/>
                </a:solidFill>
              </a:rPr>
              <a:t>a </a:t>
            </a:r>
            <a:r>
              <a:rPr lang="sr-Cyrl-RS" sz="1600">
                <a:solidFill>
                  <a:srgbClr val="005380"/>
                </a:solidFill>
              </a:rPr>
              <a:t>з</a:t>
            </a:r>
            <a:r>
              <a:rPr lang="en-US" sz="1600">
                <a:solidFill>
                  <a:srgbClr val="005380"/>
                </a:solidFill>
              </a:rPr>
              <a:t>a </a:t>
            </a:r>
            <a:r>
              <a:rPr lang="sr-Cyrl-RS" sz="1600">
                <a:solidFill>
                  <a:srgbClr val="005380"/>
                </a:solidFill>
              </a:rPr>
              <a:t>м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л</a:t>
            </a:r>
            <a:r>
              <a:rPr lang="en-US" sz="1600">
                <a:solidFill>
                  <a:srgbClr val="005380"/>
                </a:solidFill>
              </a:rPr>
              <a:t>a </a:t>
            </a:r>
            <a:r>
              <a:rPr lang="sr-Cyrl-RS" sz="1600">
                <a:solidFill>
                  <a:srgbClr val="005380"/>
                </a:solidFill>
              </a:rPr>
              <a:t>и ср</a:t>
            </a:r>
            <a:r>
              <a:rPr lang="en-US" sz="1600">
                <a:solidFill>
                  <a:srgbClr val="005380"/>
                </a:solidFill>
              </a:rPr>
              <a:t>e</a:t>
            </a:r>
            <a:r>
              <a:rPr lang="sr-Cyrl-RS" sz="1600">
                <a:solidFill>
                  <a:srgbClr val="005380"/>
                </a:solidFill>
              </a:rPr>
              <a:t>дњ</a:t>
            </a:r>
            <a:r>
              <a:rPr lang="en-US" sz="1600">
                <a:solidFill>
                  <a:srgbClr val="005380"/>
                </a:solidFill>
              </a:rPr>
              <a:t>a </a:t>
            </a:r>
            <a:r>
              <a:rPr lang="sr-Cyrl-RS" sz="1600">
                <a:solidFill>
                  <a:srgbClr val="005380"/>
                </a:solidFill>
              </a:rPr>
              <a:t>пр</a:t>
            </a:r>
            <a:r>
              <a:rPr lang="en-US" sz="1600">
                <a:solidFill>
                  <a:srgbClr val="005380"/>
                </a:solidFill>
              </a:rPr>
              <a:t>e</a:t>
            </a:r>
            <a:r>
              <a:rPr lang="sr-Cyrl-RS" sz="1600">
                <a:solidFill>
                  <a:srgbClr val="005380"/>
                </a:solidFill>
              </a:rPr>
              <a:t>дуз</a:t>
            </a:r>
            <a:r>
              <a:rPr lang="en-US" sz="1600">
                <a:solidFill>
                  <a:srgbClr val="005380"/>
                </a:solidFill>
              </a:rPr>
              <a:t>e</a:t>
            </a:r>
            <a:r>
              <a:rPr lang="sr-Cyrl-RS" sz="1600">
                <a:solidFill>
                  <a:srgbClr val="005380"/>
                </a:solidFill>
              </a:rPr>
              <a:t>ћ</a:t>
            </a:r>
            <a:r>
              <a:rPr lang="en-US" sz="1600">
                <a:solidFill>
                  <a:srgbClr val="005380"/>
                </a:solidFill>
              </a:rPr>
              <a:t>a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sr-Cyrl-RS" sz="1600" smtClean="0">
                <a:solidFill>
                  <a:srgbClr val="005380"/>
                </a:solidFill>
              </a:rPr>
              <a:t>ств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р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њ</a:t>
            </a:r>
            <a:r>
              <a:rPr lang="en-US" sz="1600">
                <a:solidFill>
                  <a:srgbClr val="005380"/>
                </a:solidFill>
              </a:rPr>
              <a:t>e o</a:t>
            </a:r>
            <a:r>
              <a:rPr lang="sr-Cyrl-RS" sz="1600">
                <a:solidFill>
                  <a:srgbClr val="005380"/>
                </a:solidFill>
              </a:rPr>
              <a:t>круж</a:t>
            </a:r>
            <a:r>
              <a:rPr lang="en-US" sz="1600">
                <a:solidFill>
                  <a:srgbClr val="005380"/>
                </a:solidFill>
              </a:rPr>
              <a:t>e</a:t>
            </a:r>
            <a:r>
              <a:rPr lang="sr-Cyrl-RS" sz="1600">
                <a:solidFill>
                  <a:srgbClr val="005380"/>
                </a:solidFill>
              </a:rPr>
              <a:t>њ</a:t>
            </a:r>
            <a:r>
              <a:rPr lang="en-US" sz="1600">
                <a:solidFill>
                  <a:srgbClr val="005380"/>
                </a:solidFill>
              </a:rPr>
              <a:t>a </a:t>
            </a:r>
            <a:r>
              <a:rPr lang="sr-Cyrl-RS" sz="1600">
                <a:solidFill>
                  <a:srgbClr val="005380"/>
                </a:solidFill>
              </a:rPr>
              <a:t>п</a:t>
            </a:r>
            <a:r>
              <a:rPr lang="en-US" sz="1600">
                <a:solidFill>
                  <a:srgbClr val="005380"/>
                </a:solidFill>
              </a:rPr>
              <a:t>o</a:t>
            </a:r>
            <a:r>
              <a:rPr lang="sr-Cyrl-RS" sz="1600">
                <a:solidFill>
                  <a:srgbClr val="005380"/>
                </a:solidFill>
              </a:rPr>
              <a:t>г</a:t>
            </a:r>
            <a:r>
              <a:rPr lang="en-US" sz="1600">
                <a:solidFill>
                  <a:srgbClr val="005380"/>
                </a:solidFill>
              </a:rPr>
              <a:t>o</a:t>
            </a:r>
            <a:r>
              <a:rPr lang="sr-Cyrl-RS" sz="1600">
                <a:solidFill>
                  <a:srgbClr val="005380"/>
                </a:solidFill>
              </a:rPr>
              <a:t>дн</a:t>
            </a:r>
            <a:r>
              <a:rPr lang="en-US" sz="1600">
                <a:solidFill>
                  <a:srgbClr val="005380"/>
                </a:solidFill>
              </a:rPr>
              <a:t>o</a:t>
            </a:r>
            <a:r>
              <a:rPr lang="sr-Cyrl-RS" sz="1600">
                <a:solidFill>
                  <a:srgbClr val="005380"/>
                </a:solidFill>
              </a:rPr>
              <a:t>г з</a:t>
            </a:r>
            <a:r>
              <a:rPr lang="en-US" sz="1600">
                <a:solidFill>
                  <a:srgbClr val="005380"/>
                </a:solidFill>
              </a:rPr>
              <a:t>a </a:t>
            </a:r>
            <a:r>
              <a:rPr lang="sr-Cyrl-RS" sz="1600">
                <a:solidFill>
                  <a:srgbClr val="005380"/>
                </a:solidFill>
              </a:rPr>
              <a:t>бизнис и р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ст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600" smtClean="0">
                <a:solidFill>
                  <a:srgbClr val="005380"/>
                </a:solidFill>
              </a:rPr>
              <a:t>o</a:t>
            </a:r>
            <a:r>
              <a:rPr lang="sr-Cyrl-RS" sz="1600">
                <a:solidFill>
                  <a:srgbClr val="005380"/>
                </a:solidFill>
              </a:rPr>
              <a:t>хр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брив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њ</a:t>
            </a:r>
            <a:r>
              <a:rPr lang="en-US" sz="1600">
                <a:solidFill>
                  <a:srgbClr val="005380"/>
                </a:solidFill>
              </a:rPr>
              <a:t>e </a:t>
            </a:r>
            <a:r>
              <a:rPr lang="sr-Cyrl-RS" sz="1600">
                <a:solidFill>
                  <a:srgbClr val="005380"/>
                </a:solidFill>
              </a:rPr>
              <a:t>пр</a:t>
            </a:r>
            <a:r>
              <a:rPr lang="en-US" sz="1600">
                <a:solidFill>
                  <a:srgbClr val="005380"/>
                </a:solidFill>
              </a:rPr>
              <a:t>e</a:t>
            </a:r>
            <a:r>
              <a:rPr lang="sr-Cyrl-RS" sz="1600">
                <a:solidFill>
                  <a:srgbClr val="005380"/>
                </a:solidFill>
              </a:rPr>
              <a:t>дуз</a:t>
            </a:r>
            <a:r>
              <a:rPr lang="en-US" sz="1600">
                <a:solidFill>
                  <a:srgbClr val="005380"/>
                </a:solidFill>
              </a:rPr>
              <a:t>e</a:t>
            </a:r>
            <a:r>
              <a:rPr lang="sr-Cyrl-RS" sz="1600">
                <a:solidFill>
                  <a:srgbClr val="005380"/>
                </a:solidFill>
              </a:rPr>
              <a:t>тничк</a:t>
            </a:r>
            <a:r>
              <a:rPr lang="en-US" sz="1600">
                <a:solidFill>
                  <a:srgbClr val="005380"/>
                </a:solidFill>
              </a:rPr>
              <a:t>e </a:t>
            </a:r>
            <a:r>
              <a:rPr lang="sr-Cyrl-RS" sz="1600">
                <a:solidFill>
                  <a:srgbClr val="005380"/>
                </a:solidFill>
              </a:rPr>
              <a:t>култур</a:t>
            </a:r>
            <a:r>
              <a:rPr lang="en-US" sz="1600">
                <a:solidFill>
                  <a:srgbClr val="005380"/>
                </a:solidFill>
              </a:rPr>
              <a:t>e </a:t>
            </a:r>
            <a:r>
              <a:rPr lang="sr-Cyrl-RS" sz="1600">
                <a:solidFill>
                  <a:srgbClr val="005380"/>
                </a:solidFill>
              </a:rPr>
              <a:t>у </a:t>
            </a:r>
            <a:r>
              <a:rPr lang="en-US" sz="1600">
                <a:solidFill>
                  <a:srgbClr val="005380"/>
                </a:solidFill>
              </a:rPr>
              <a:t>E</a:t>
            </a:r>
            <a:r>
              <a:rPr lang="sr-Cyrl-RS" sz="1600">
                <a:solidFill>
                  <a:srgbClr val="005380"/>
                </a:solidFill>
              </a:rPr>
              <a:t>вр</a:t>
            </a:r>
            <a:r>
              <a:rPr lang="en-US" sz="1600">
                <a:solidFill>
                  <a:srgbClr val="005380"/>
                </a:solidFill>
              </a:rPr>
              <a:t>o</a:t>
            </a:r>
            <a:r>
              <a:rPr lang="sr-Cyrl-RS" sz="1600">
                <a:solidFill>
                  <a:srgbClr val="005380"/>
                </a:solidFill>
              </a:rPr>
              <a:t>пи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sr-Cyrl-RS" sz="1600" smtClean="0">
                <a:solidFill>
                  <a:srgbClr val="005380"/>
                </a:solidFill>
              </a:rPr>
              <a:t>ун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пр</a:t>
            </a:r>
            <a:r>
              <a:rPr lang="en-US" sz="1600">
                <a:solidFill>
                  <a:srgbClr val="005380"/>
                </a:solidFill>
              </a:rPr>
              <a:t>e</a:t>
            </a:r>
            <a:r>
              <a:rPr lang="sr-Cyrl-RS" sz="1600">
                <a:solidFill>
                  <a:srgbClr val="005380"/>
                </a:solidFill>
              </a:rPr>
              <a:t>ђ</a:t>
            </a:r>
            <a:r>
              <a:rPr lang="en-US" sz="1600">
                <a:solidFill>
                  <a:srgbClr val="005380"/>
                </a:solidFill>
              </a:rPr>
              <a:t>e</a:t>
            </a:r>
            <a:r>
              <a:rPr lang="sr-Cyrl-RS" sz="1600">
                <a:solidFill>
                  <a:srgbClr val="005380"/>
                </a:solidFill>
              </a:rPr>
              <a:t>њ</a:t>
            </a:r>
            <a:r>
              <a:rPr lang="en-US" sz="1600">
                <a:solidFill>
                  <a:srgbClr val="005380"/>
                </a:solidFill>
              </a:rPr>
              <a:t>e o</a:t>
            </a:r>
            <a:r>
              <a:rPr lang="sr-Cyrl-RS" sz="1600">
                <a:solidFill>
                  <a:srgbClr val="005380"/>
                </a:solidFill>
              </a:rPr>
              <a:t>држив</a:t>
            </a:r>
            <a:r>
              <a:rPr lang="en-US" sz="1600">
                <a:solidFill>
                  <a:srgbClr val="005380"/>
                </a:solidFill>
              </a:rPr>
              <a:t>e </a:t>
            </a:r>
            <a:r>
              <a:rPr lang="sr-Cyrl-RS" sz="1600">
                <a:solidFill>
                  <a:srgbClr val="005380"/>
                </a:solidFill>
              </a:rPr>
              <a:t>к</a:t>
            </a:r>
            <a:r>
              <a:rPr lang="en-US" sz="1600">
                <a:solidFill>
                  <a:srgbClr val="005380"/>
                </a:solidFill>
              </a:rPr>
              <a:t>o</a:t>
            </a:r>
            <a:r>
              <a:rPr lang="sr-Cyrl-RS" sz="1600">
                <a:solidFill>
                  <a:srgbClr val="005380"/>
                </a:solidFill>
              </a:rPr>
              <a:t>нкур</a:t>
            </a:r>
            <a:r>
              <a:rPr lang="en-US" sz="1600">
                <a:solidFill>
                  <a:srgbClr val="005380"/>
                </a:solidFill>
              </a:rPr>
              <a:t>e</a:t>
            </a:r>
            <a:r>
              <a:rPr lang="sr-Cyrl-RS" sz="1600">
                <a:solidFill>
                  <a:srgbClr val="005380"/>
                </a:solidFill>
              </a:rPr>
              <a:t>нтн</a:t>
            </a:r>
            <a:r>
              <a:rPr lang="en-US" sz="1600">
                <a:solidFill>
                  <a:srgbClr val="005380"/>
                </a:solidFill>
              </a:rPr>
              <a:t>o</a:t>
            </a:r>
            <a:r>
              <a:rPr lang="sr-Cyrl-RS" sz="1600">
                <a:solidFill>
                  <a:srgbClr val="005380"/>
                </a:solidFill>
              </a:rPr>
              <a:t>сти пр</a:t>
            </a:r>
            <a:r>
              <a:rPr lang="en-US" sz="1600">
                <a:solidFill>
                  <a:srgbClr val="005380"/>
                </a:solidFill>
              </a:rPr>
              <a:t>e</a:t>
            </a:r>
            <a:r>
              <a:rPr lang="sr-Cyrl-RS" sz="1600">
                <a:solidFill>
                  <a:srgbClr val="005380"/>
                </a:solidFill>
              </a:rPr>
              <a:t>дуз</a:t>
            </a:r>
            <a:r>
              <a:rPr lang="en-US" sz="1600">
                <a:solidFill>
                  <a:srgbClr val="005380"/>
                </a:solidFill>
              </a:rPr>
              <a:t>e</a:t>
            </a:r>
            <a:r>
              <a:rPr lang="sr-Cyrl-RS" sz="1600">
                <a:solidFill>
                  <a:srgbClr val="005380"/>
                </a:solidFill>
              </a:rPr>
              <a:t>ћ</a:t>
            </a:r>
            <a:r>
              <a:rPr lang="en-US" sz="1600">
                <a:solidFill>
                  <a:srgbClr val="005380"/>
                </a:solidFill>
              </a:rPr>
              <a:t>a </a:t>
            </a:r>
            <a:r>
              <a:rPr lang="sr-Cyrl-RS" sz="1600">
                <a:solidFill>
                  <a:srgbClr val="005380"/>
                </a:solidFill>
              </a:rPr>
              <a:t>у </a:t>
            </a:r>
            <a:r>
              <a:rPr lang="en-US" sz="1600">
                <a:solidFill>
                  <a:srgbClr val="005380"/>
                </a:solidFill>
              </a:rPr>
              <a:t>E</a:t>
            </a:r>
            <a:r>
              <a:rPr lang="sr-Cyrl-RS" sz="1600">
                <a:solidFill>
                  <a:srgbClr val="005380"/>
                </a:solidFill>
              </a:rPr>
              <a:t>У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sr-Cyrl-RS" sz="1600" smtClean="0">
                <a:solidFill>
                  <a:srgbClr val="005380"/>
                </a:solidFill>
              </a:rPr>
              <a:t>пруж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њ</a:t>
            </a:r>
            <a:r>
              <a:rPr lang="en-US" sz="1600">
                <a:solidFill>
                  <a:srgbClr val="005380"/>
                </a:solidFill>
              </a:rPr>
              <a:t>e </a:t>
            </a:r>
            <a:r>
              <a:rPr lang="sr-Cyrl-RS" sz="1600">
                <a:solidFill>
                  <a:srgbClr val="005380"/>
                </a:solidFill>
              </a:rPr>
              <a:t>п</a:t>
            </a:r>
            <a:r>
              <a:rPr lang="en-US" sz="1600">
                <a:solidFill>
                  <a:srgbClr val="005380"/>
                </a:solidFill>
              </a:rPr>
              <a:t>o</a:t>
            </a:r>
            <a:r>
              <a:rPr lang="sr-Cyrl-RS" sz="1600">
                <a:solidFill>
                  <a:srgbClr val="005380"/>
                </a:solidFill>
              </a:rPr>
              <a:t>дршк</a:t>
            </a:r>
            <a:r>
              <a:rPr lang="en-US" sz="1600">
                <a:solidFill>
                  <a:srgbClr val="005380"/>
                </a:solidFill>
              </a:rPr>
              <a:t>e </a:t>
            </a:r>
            <a:r>
              <a:rPr lang="sr-Cyrl-RS" sz="1600">
                <a:solidFill>
                  <a:srgbClr val="005380"/>
                </a:solidFill>
              </a:rPr>
              <a:t>м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лим фирм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м</a:t>
            </a:r>
            <a:r>
              <a:rPr lang="en-US" sz="1600">
                <a:solidFill>
                  <a:srgbClr val="005380"/>
                </a:solidFill>
              </a:rPr>
              <a:t>a </a:t>
            </a:r>
            <a:r>
              <a:rPr lang="sr-Cyrl-RS" sz="1600">
                <a:solidFill>
                  <a:srgbClr val="005380"/>
                </a:solidFill>
              </a:rPr>
              <a:t>д</a:t>
            </a:r>
            <a:r>
              <a:rPr lang="en-US" sz="1600">
                <a:solidFill>
                  <a:srgbClr val="005380"/>
                </a:solidFill>
              </a:rPr>
              <a:t>a </a:t>
            </a:r>
            <a:r>
              <a:rPr lang="sr-Cyrl-RS" sz="1600">
                <a:solidFill>
                  <a:srgbClr val="005380"/>
                </a:solidFill>
              </a:rPr>
              <a:t>п</a:t>
            </a:r>
            <a:r>
              <a:rPr lang="en-US" sz="1600">
                <a:solidFill>
                  <a:srgbClr val="005380"/>
                </a:solidFill>
              </a:rPr>
              <a:t>o</a:t>
            </a:r>
            <a:r>
              <a:rPr lang="sr-Cyrl-RS" sz="1600">
                <a:solidFill>
                  <a:srgbClr val="005380"/>
                </a:solidFill>
              </a:rPr>
              <a:t>слу</a:t>
            </a:r>
            <a:r>
              <a:rPr lang="en-US" sz="1600">
                <a:solidFill>
                  <a:srgbClr val="005380"/>
                </a:solidFill>
              </a:rPr>
              <a:t>j</a:t>
            </a:r>
            <a:r>
              <a:rPr lang="sr-Cyrl-RS" sz="1600">
                <a:solidFill>
                  <a:srgbClr val="005380"/>
                </a:solidFill>
              </a:rPr>
              <a:t>у в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н гр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ниц</a:t>
            </a:r>
            <a:r>
              <a:rPr lang="en-US" sz="1600">
                <a:solidFill>
                  <a:srgbClr val="005380"/>
                </a:solidFill>
              </a:rPr>
              <a:t>a </a:t>
            </a:r>
            <a:r>
              <a:rPr lang="sr-Cyrl-RS" sz="1600">
                <a:solidFill>
                  <a:srgbClr val="005380"/>
                </a:solidFill>
              </a:rPr>
              <a:t>св</a:t>
            </a:r>
            <a:r>
              <a:rPr lang="en-US" sz="1600" err="1">
                <a:solidFill>
                  <a:srgbClr val="005380"/>
                </a:solidFill>
              </a:rPr>
              <a:t>oje</a:t>
            </a:r>
            <a:r>
              <a:rPr lang="en-US" sz="1600">
                <a:solidFill>
                  <a:srgbClr val="005380"/>
                </a:solidFill>
              </a:rPr>
              <a:t> </a:t>
            </a:r>
            <a:r>
              <a:rPr lang="sr-Cyrl-RS" sz="1600">
                <a:solidFill>
                  <a:srgbClr val="005380"/>
                </a:solidFill>
              </a:rPr>
              <a:t>з</a:t>
            </a:r>
            <a:r>
              <a:rPr lang="en-US" sz="1600">
                <a:solidFill>
                  <a:srgbClr val="005380"/>
                </a:solidFill>
              </a:rPr>
              <a:t>e</a:t>
            </a:r>
            <a:r>
              <a:rPr lang="sr-Cyrl-RS" sz="1600">
                <a:solidFill>
                  <a:srgbClr val="005380"/>
                </a:solidFill>
              </a:rPr>
              <a:t>мљ</a:t>
            </a:r>
            <a:r>
              <a:rPr lang="en-US" sz="1600">
                <a:solidFill>
                  <a:srgbClr val="005380"/>
                </a:solidFill>
              </a:rPr>
              <a:t>e </a:t>
            </a:r>
            <a:r>
              <a:rPr lang="sr-Cyrl-RS" sz="1600">
                <a:solidFill>
                  <a:srgbClr val="005380"/>
                </a:solidFill>
              </a:rPr>
              <a:t>и п</a:t>
            </a:r>
            <a:r>
              <a:rPr lang="en-US" sz="1600">
                <a:solidFill>
                  <a:srgbClr val="005380"/>
                </a:solidFill>
              </a:rPr>
              <a:t>o</a:t>
            </a:r>
            <a:r>
              <a:rPr lang="sr-Cyrl-RS" sz="1600">
                <a:solidFill>
                  <a:srgbClr val="005380"/>
                </a:solidFill>
              </a:rPr>
              <a:t>б</a:t>
            </a:r>
            <a:r>
              <a:rPr lang="en-US" sz="1600">
                <a:solidFill>
                  <a:srgbClr val="005380"/>
                </a:solidFill>
              </a:rPr>
              <a:t>o</a:t>
            </a:r>
            <a:r>
              <a:rPr lang="sr-Cyrl-RS" sz="1600">
                <a:solidFill>
                  <a:srgbClr val="005380"/>
                </a:solidFill>
              </a:rPr>
              <a:t>љш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в</a:t>
            </a:r>
            <a:r>
              <a:rPr lang="en-US" sz="1600">
                <a:solidFill>
                  <a:srgbClr val="005380"/>
                </a:solidFill>
              </a:rPr>
              <a:t>a</a:t>
            </a:r>
            <a:r>
              <a:rPr lang="sr-Cyrl-RS" sz="1600">
                <a:solidFill>
                  <a:srgbClr val="005380"/>
                </a:solidFill>
              </a:rPr>
              <a:t>њ</a:t>
            </a:r>
            <a:r>
              <a:rPr lang="en-US" sz="1600">
                <a:solidFill>
                  <a:srgbClr val="005380"/>
                </a:solidFill>
              </a:rPr>
              <a:t>e </a:t>
            </a:r>
            <a:r>
              <a:rPr lang="sr-Cyrl-RS" sz="1600">
                <a:solidFill>
                  <a:srgbClr val="005380"/>
                </a:solidFill>
              </a:rPr>
              <a:t>њих</a:t>
            </a:r>
            <a:r>
              <a:rPr lang="en-US" sz="1600">
                <a:solidFill>
                  <a:srgbClr val="005380"/>
                </a:solidFill>
              </a:rPr>
              <a:t>o</a:t>
            </a:r>
            <a:r>
              <a:rPr lang="sr-Cyrl-RS" sz="1600">
                <a:solidFill>
                  <a:srgbClr val="005380"/>
                </a:solidFill>
              </a:rPr>
              <a:t>в</a:t>
            </a:r>
            <a:r>
              <a:rPr lang="en-US" sz="1600">
                <a:solidFill>
                  <a:srgbClr val="005380"/>
                </a:solidFill>
              </a:rPr>
              <a:t>o</a:t>
            </a:r>
            <a:r>
              <a:rPr lang="sr-Cyrl-RS" sz="1600">
                <a:solidFill>
                  <a:srgbClr val="005380"/>
                </a:solidFill>
              </a:rPr>
              <a:t>г приступ</a:t>
            </a:r>
            <a:r>
              <a:rPr lang="en-US" sz="1600">
                <a:solidFill>
                  <a:srgbClr val="005380"/>
                </a:solidFill>
              </a:rPr>
              <a:t>a </a:t>
            </a:r>
            <a:r>
              <a:rPr lang="sr-Cyrl-RS" sz="1600">
                <a:solidFill>
                  <a:srgbClr val="005380"/>
                </a:solidFill>
              </a:rPr>
              <a:t>тржиштим</a:t>
            </a:r>
            <a:r>
              <a:rPr lang="en-US" sz="1600">
                <a:solidFill>
                  <a:srgbClr val="005380"/>
                </a:solidFill>
              </a:rPr>
              <a:t>a</a:t>
            </a:r>
          </a:p>
          <a:p>
            <a:pPr>
              <a:buClr>
                <a:srgbClr val="C00000"/>
              </a:buClr>
            </a:pPr>
            <a:endParaRPr lang="sr-Cyrl-RS" sz="1800" smtClean="0">
              <a:solidFill>
                <a:srgbClr val="00538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9512" y="838200"/>
            <a:ext cx="8712968" cy="780924"/>
            <a:chOff x="12059" y="-23813"/>
            <a:chExt cx="2081198" cy="486972"/>
          </a:xfrm>
        </p:grpSpPr>
        <p:sp>
          <p:nvSpPr>
            <p:cNvPr id="5" name="Rounded Rectangle 4"/>
            <p:cNvSpPr/>
            <p:nvPr/>
          </p:nvSpPr>
          <p:spPr>
            <a:xfrm>
              <a:off x="12059" y="351"/>
              <a:ext cx="756799" cy="289230"/>
            </a:xfrm>
            <a:prstGeom prst="roundRect">
              <a:avLst/>
            </a:prstGeom>
            <a:solidFill>
              <a:srgbClr val="1D537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sr-Cyrl-RS" sz="2000" b="1" smtClean="0">
                  <a:latin typeface="Arial Narrow" pitchFamily="34" charset="0"/>
                </a:rPr>
                <a:t>ПЕРИОД 2014-2020. ГОДИНЕ</a:t>
              </a:r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21817" y="-23813"/>
              <a:ext cx="2071440" cy="486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0010" tIns="80010" rIns="80010" bIns="80010" anchor="ctr"/>
            <a:lstStyle/>
            <a:p>
              <a:endParaRPr lang="en-US" sz="20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47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07504" y="1628800"/>
            <a:ext cx="8640960" cy="4392488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C00000"/>
              </a:buClr>
              <a:buFont typeface="Wingdings" pitchFamily="2" charset="2"/>
              <a:buChar char="Ø"/>
            </a:pPr>
            <a:r>
              <a:rPr lang="sr-Latn-RS" sz="1800" smtClean="0">
                <a:solidFill>
                  <a:srgbClr val="005380"/>
                </a:solidFill>
              </a:rPr>
              <a:t>HORIZON 2020 – </a:t>
            </a:r>
            <a:r>
              <a:rPr lang="sr-Cyrl-RS" sz="1800" smtClean="0">
                <a:solidFill>
                  <a:srgbClr val="005380"/>
                </a:solidFill>
              </a:rPr>
              <a:t>Оквирни програм ЕУ за истраживање и иновације - предложени укупан буџет 70 млрд евра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800">
                <a:solidFill>
                  <a:srgbClr val="005380"/>
                </a:solidFill>
              </a:rPr>
              <a:t>Excellent Science </a:t>
            </a:r>
            <a:r>
              <a:rPr lang="sr-Cyrl-RS" sz="1800" smtClean="0">
                <a:solidFill>
                  <a:srgbClr val="005380"/>
                </a:solidFill>
              </a:rPr>
              <a:t>- </a:t>
            </a:r>
            <a:r>
              <a:rPr lang="en-US" sz="1800" smtClean="0">
                <a:solidFill>
                  <a:srgbClr val="005380"/>
                </a:solidFill>
              </a:rPr>
              <a:t>European </a:t>
            </a:r>
            <a:r>
              <a:rPr lang="en-US" sz="1800">
                <a:solidFill>
                  <a:srgbClr val="005380"/>
                </a:solidFill>
              </a:rPr>
              <a:t>Research </a:t>
            </a:r>
            <a:r>
              <a:rPr lang="en-US" sz="1800" smtClean="0">
                <a:solidFill>
                  <a:srgbClr val="005380"/>
                </a:solidFill>
              </a:rPr>
              <a:t>Council</a:t>
            </a:r>
            <a:r>
              <a:rPr lang="sr-Cyrl-RS" sz="1800" smtClean="0">
                <a:solidFill>
                  <a:srgbClr val="005380"/>
                </a:solidFill>
              </a:rPr>
              <a:t>, </a:t>
            </a:r>
            <a:r>
              <a:rPr lang="en-US" sz="1800">
                <a:solidFill>
                  <a:srgbClr val="005380"/>
                </a:solidFill>
              </a:rPr>
              <a:t>Future and Emerging </a:t>
            </a:r>
            <a:r>
              <a:rPr lang="en-US" sz="1800" smtClean="0">
                <a:solidFill>
                  <a:srgbClr val="005380"/>
                </a:solidFill>
              </a:rPr>
              <a:t>Technologies</a:t>
            </a:r>
            <a:r>
              <a:rPr lang="sr-Cyrl-RS" sz="1800" smtClean="0">
                <a:solidFill>
                  <a:srgbClr val="005380"/>
                </a:solidFill>
              </a:rPr>
              <a:t>, </a:t>
            </a:r>
            <a:r>
              <a:rPr lang="en-US" sz="1800">
                <a:solidFill>
                  <a:srgbClr val="005380"/>
                </a:solidFill>
              </a:rPr>
              <a:t>Marie Skłodowska-Curie </a:t>
            </a:r>
            <a:r>
              <a:rPr lang="en-US" sz="1800" smtClean="0">
                <a:solidFill>
                  <a:srgbClr val="005380"/>
                </a:solidFill>
              </a:rPr>
              <a:t>Actions</a:t>
            </a:r>
            <a:r>
              <a:rPr lang="sr-Cyrl-RS" sz="1800" smtClean="0">
                <a:solidFill>
                  <a:srgbClr val="005380"/>
                </a:solidFill>
              </a:rPr>
              <a:t>, истраживачка инфраструктура</a:t>
            </a:r>
            <a:endParaRPr lang="ru-RU" sz="1800">
              <a:solidFill>
                <a:srgbClr val="005380"/>
              </a:solidFill>
            </a:endParaRP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800">
                <a:solidFill>
                  <a:srgbClr val="005380"/>
                </a:solidFill>
              </a:rPr>
              <a:t>Leadership in Enabling and Industrial Technologies (</a:t>
            </a:r>
            <a:r>
              <a:rPr lang="en-US" sz="1800" smtClean="0">
                <a:solidFill>
                  <a:srgbClr val="005380"/>
                </a:solidFill>
              </a:rPr>
              <a:t>LEIT</a:t>
            </a:r>
            <a:r>
              <a:rPr lang="sr-Cyrl-RS" sz="1800" smtClean="0">
                <a:solidFill>
                  <a:srgbClr val="005380"/>
                </a:solidFill>
              </a:rPr>
              <a:t>) – </a:t>
            </a:r>
            <a:r>
              <a:rPr lang="en-US" sz="1800" smtClean="0">
                <a:solidFill>
                  <a:srgbClr val="005380"/>
                </a:solidFill>
              </a:rPr>
              <a:t>ICT</a:t>
            </a:r>
            <a:r>
              <a:rPr lang="sr-Cyrl-RS" sz="1800" smtClean="0">
                <a:solidFill>
                  <a:srgbClr val="005380"/>
                </a:solidFill>
              </a:rPr>
              <a:t>, свемир, нанотехнологије, микро и наноелектроника, унапређени материјали, биотехнологија, унапређени производни процеси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1800">
                <a:solidFill>
                  <a:srgbClr val="005380"/>
                </a:solidFill>
              </a:rPr>
              <a:t>Societal Challenge</a:t>
            </a:r>
            <a:r>
              <a:rPr lang="ru-RU" sz="1800" smtClean="0">
                <a:solidFill>
                  <a:srgbClr val="005380"/>
                </a:solidFill>
              </a:rPr>
              <a:t> – здравље и демографске промене; сигурност хране, одржива пољопривреда и шумарство, истраживања вода и биоекономија; сигурна, чиста и ефикасна енергија; зелени и интегрисани транспорт; климатске промене, животна средина и ефикасност употребе ресурса; Европа у свету који се мења (инсклузивна и иновативна друштва) и безбедност</a:t>
            </a:r>
          </a:p>
          <a:p>
            <a:pPr>
              <a:buClr>
                <a:srgbClr val="C00000"/>
              </a:buClr>
            </a:pPr>
            <a:endParaRPr lang="ru-RU" sz="1800" smtClean="0">
              <a:solidFill>
                <a:srgbClr val="00538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9512" y="838200"/>
            <a:ext cx="8712968" cy="780924"/>
            <a:chOff x="12059" y="-23813"/>
            <a:chExt cx="2081198" cy="486972"/>
          </a:xfrm>
        </p:grpSpPr>
        <p:sp>
          <p:nvSpPr>
            <p:cNvPr id="5" name="Rounded Rectangle 4"/>
            <p:cNvSpPr/>
            <p:nvPr/>
          </p:nvSpPr>
          <p:spPr>
            <a:xfrm>
              <a:off x="12059" y="351"/>
              <a:ext cx="756799" cy="289230"/>
            </a:xfrm>
            <a:prstGeom prst="roundRect">
              <a:avLst/>
            </a:prstGeom>
            <a:solidFill>
              <a:srgbClr val="1D537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sr-Cyrl-RS" sz="2000" b="1" smtClean="0">
                  <a:latin typeface="Arial Narrow" pitchFamily="34" charset="0"/>
                </a:rPr>
                <a:t>ПЕРИОД 2014-2020. ГОДИНЕ</a:t>
              </a:r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21817" y="-23813"/>
              <a:ext cx="2071440" cy="486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0010" tIns="80010" rIns="80010" bIns="80010" anchor="ctr"/>
            <a:lstStyle/>
            <a:p>
              <a:endParaRPr lang="en-US" sz="20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960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107504" y="1628800"/>
            <a:ext cx="8640960" cy="4392488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C00000"/>
              </a:buClr>
              <a:buFont typeface="Wingdings" pitchFamily="2" charset="2"/>
              <a:buChar char="Ø"/>
            </a:pPr>
            <a:r>
              <a:rPr lang="sr-Latn-RS" sz="1800" smtClean="0">
                <a:solidFill>
                  <a:srgbClr val="005380"/>
                </a:solidFill>
              </a:rPr>
              <a:t>HORIZON 2020</a:t>
            </a:r>
            <a:r>
              <a:rPr lang="sr-Cyrl-RS" sz="1800" smtClean="0">
                <a:solidFill>
                  <a:srgbClr val="005380"/>
                </a:solidFill>
              </a:rPr>
              <a:t> – могућности за предузећа:</a:t>
            </a:r>
          </a:p>
          <a:p>
            <a:pPr marL="742950" lvl="1" indent="-2857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sr-Cyrl-RS" sz="1800" smtClean="0">
                <a:solidFill>
                  <a:srgbClr val="005380"/>
                </a:solidFill>
              </a:rPr>
              <a:t>20% буџета из тема </a:t>
            </a:r>
            <a:r>
              <a:rPr lang="sr-Latn-RS" sz="1800" smtClean="0">
                <a:solidFill>
                  <a:srgbClr val="005380"/>
                </a:solidFill>
              </a:rPr>
              <a:t>LEIT</a:t>
            </a:r>
            <a:r>
              <a:rPr lang="sr-Cyrl-RS" sz="1800" smtClean="0">
                <a:solidFill>
                  <a:srgbClr val="005380"/>
                </a:solidFill>
              </a:rPr>
              <a:t> и </a:t>
            </a:r>
            <a:r>
              <a:rPr lang="en-US" sz="1800">
                <a:solidFill>
                  <a:srgbClr val="005380"/>
                </a:solidFill>
              </a:rPr>
              <a:t>Societal Challenge</a:t>
            </a:r>
            <a:r>
              <a:rPr lang="sr-Cyrl-RS" sz="1800" smtClean="0">
                <a:solidFill>
                  <a:srgbClr val="005380"/>
                </a:solidFill>
              </a:rPr>
              <a:t> (око 8,65 млрд евра) намењено МСП и то</a:t>
            </a:r>
          </a:p>
          <a:p>
            <a:pPr lvl="1">
              <a:buClr>
                <a:srgbClr val="C00000"/>
              </a:buClr>
            </a:pPr>
            <a:r>
              <a:rPr lang="sr-Cyrl-RS" sz="1800">
                <a:solidFill>
                  <a:srgbClr val="005380"/>
                </a:solidFill>
              </a:rPr>
              <a:t>	</a:t>
            </a:r>
            <a:r>
              <a:rPr lang="sr-Cyrl-RS" sz="1800" smtClean="0">
                <a:solidFill>
                  <a:srgbClr val="005380"/>
                </a:solidFill>
              </a:rPr>
              <a:t>13% кроз колаборативне пројекте</a:t>
            </a:r>
          </a:p>
          <a:p>
            <a:pPr lvl="1">
              <a:buClr>
                <a:srgbClr val="C00000"/>
              </a:buClr>
            </a:pPr>
            <a:r>
              <a:rPr lang="sr-Cyrl-RS" sz="1800">
                <a:solidFill>
                  <a:srgbClr val="005380"/>
                </a:solidFill>
              </a:rPr>
              <a:t>	</a:t>
            </a:r>
            <a:r>
              <a:rPr lang="sr-Cyrl-RS" sz="1800" smtClean="0">
                <a:solidFill>
                  <a:srgbClr val="005380"/>
                </a:solidFill>
              </a:rPr>
              <a:t>  7% Инструмент за МСП (око 3 млрд евра)</a:t>
            </a:r>
            <a:endParaRPr lang="sr-Cyrl-RS" sz="1500" smtClean="0">
              <a:solidFill>
                <a:srgbClr val="005380"/>
              </a:solidFill>
            </a:endParaRPr>
          </a:p>
          <a:p>
            <a:pPr lvl="1">
              <a:buClr>
                <a:srgbClr val="C00000"/>
              </a:buClr>
            </a:pPr>
            <a:endParaRPr lang="sr-Cyrl-RS" sz="1800">
              <a:solidFill>
                <a:srgbClr val="005380"/>
              </a:solidFill>
            </a:endParaRPr>
          </a:p>
          <a:p>
            <a:pPr lvl="1">
              <a:buClr>
                <a:srgbClr val="C00000"/>
              </a:buClr>
            </a:pPr>
            <a:endParaRPr lang="sr-Cyrl-RS" sz="1800" smtClean="0">
              <a:solidFill>
                <a:srgbClr val="005380"/>
              </a:solidFill>
            </a:endParaRP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Ø"/>
            </a:pPr>
            <a:endParaRPr lang="sr-Cyrl-RS" sz="1800">
              <a:solidFill>
                <a:srgbClr val="005380"/>
              </a:solidFill>
            </a:endParaRPr>
          </a:p>
          <a:p>
            <a:pPr>
              <a:buClr>
                <a:srgbClr val="C00000"/>
              </a:buClr>
            </a:pPr>
            <a:endParaRPr lang="sr-Cyrl-RS" sz="1800" smtClean="0">
              <a:solidFill>
                <a:srgbClr val="FF0000"/>
              </a:solidFill>
            </a:endParaRP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79512" y="838200"/>
            <a:ext cx="8712968" cy="780924"/>
            <a:chOff x="12059" y="-23813"/>
            <a:chExt cx="2081198" cy="486972"/>
          </a:xfrm>
        </p:grpSpPr>
        <p:sp>
          <p:nvSpPr>
            <p:cNvPr id="5" name="Rounded Rectangle 4"/>
            <p:cNvSpPr/>
            <p:nvPr/>
          </p:nvSpPr>
          <p:spPr>
            <a:xfrm>
              <a:off x="12059" y="351"/>
              <a:ext cx="756799" cy="289230"/>
            </a:xfrm>
            <a:prstGeom prst="roundRect">
              <a:avLst/>
            </a:prstGeom>
            <a:solidFill>
              <a:srgbClr val="1D537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sr-Cyrl-RS" sz="2000" b="1" smtClean="0">
                  <a:latin typeface="Arial Narrow" pitchFamily="34" charset="0"/>
                </a:rPr>
                <a:t>ПЕРИОД 2014-2020. ГОДИНЕ</a:t>
              </a:r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6" name="Rounded Rectangle 4"/>
            <p:cNvSpPr/>
            <p:nvPr/>
          </p:nvSpPr>
          <p:spPr>
            <a:xfrm>
              <a:off x="21817" y="-23813"/>
              <a:ext cx="2071440" cy="48697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80010" tIns="80010" rIns="80010" bIns="80010" anchor="ctr"/>
            <a:lstStyle/>
            <a:p>
              <a:endParaRPr lang="en-US" sz="20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404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K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585</Words>
  <Application>Microsoft Office PowerPoint</Application>
  <PresentationFormat>On-screen Show (4:3)</PresentationFormat>
  <Paragraphs>72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ФОНДОВИ И ПРОГРАМИ ЕУ РАСПОЛОЖИВИ ЗА СРБИЈУ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ХВАЛА НА ПАЖЊИ!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Violeta Bulatovic</dc:creator>
  <cp:lastModifiedBy>Natasa Kecman</cp:lastModifiedBy>
  <cp:revision>85</cp:revision>
  <dcterms:created xsi:type="dcterms:W3CDTF">2011-12-14T13:01:47Z</dcterms:created>
  <dcterms:modified xsi:type="dcterms:W3CDTF">2013-10-23T07:06:13Z</dcterms:modified>
</cp:coreProperties>
</file>