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302" r:id="rId2"/>
    <p:sldId id="303" r:id="rId3"/>
    <p:sldId id="258" r:id="rId4"/>
    <p:sldId id="262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7" r:id="rId13"/>
    <p:sldId id="271" r:id="rId14"/>
    <p:sldId id="272" r:id="rId15"/>
    <p:sldId id="273" r:id="rId16"/>
    <p:sldId id="268" r:id="rId17"/>
    <p:sldId id="270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1" r:id="rId33"/>
    <p:sldId id="289" r:id="rId34"/>
    <p:sldId id="292" r:id="rId35"/>
    <p:sldId id="293" r:id="rId36"/>
    <p:sldId id="294" r:id="rId37"/>
    <p:sldId id="295" r:id="rId38"/>
    <p:sldId id="296" r:id="rId39"/>
    <p:sldId id="297" r:id="rId40"/>
    <p:sldId id="299" r:id="rId41"/>
    <p:sldId id="300" r:id="rId42"/>
    <p:sldId id="301" r:id="rId4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A23B0-3ED4-41CF-B785-89410E6FF3C3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3F2A8-0DD9-47D9-910D-40F008FDD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95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75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459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27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967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244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2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28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03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3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93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1B1FD-FD83-4895-A89B-DF84378AB68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69F2-C7EF-4611-9180-60759E7F95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111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5575"/>
            <a:ext cx="78486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/>
            </a:r>
            <a:b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porazumno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finansijsko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restrukturiranje</a:t>
            </a:r>
            <a:r>
              <a:rPr lang="sr-Latn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– </a:t>
            </a:r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FINANSIJSKI I EKONOMSKI ASPEKTI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RS" sz="2000" dirty="0" smtClean="0">
                <a:latin typeface="Century Gothic" pitchFamily="34" charset="0"/>
              </a:rPr>
              <a:t>Branko Radulović</a:t>
            </a:r>
            <a:endParaRPr lang="en-US" sz="2000" dirty="0">
              <a:latin typeface="Century Gothic" pitchFamily="34" charset="0"/>
            </a:endParaRPr>
          </a:p>
        </p:txBody>
      </p:sp>
      <p:pic>
        <p:nvPicPr>
          <p:cNvPr id="7172" name="Picture 1" descr="LOGO E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15430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andric e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3" y="709613"/>
            <a:ext cx="10112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 descr="E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75" y="723900"/>
            <a:ext cx="18129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113" y="715963"/>
            <a:ext cx="15906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buSzPct val="9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10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 flipV="1">
            <a:off x="1504950" y="1000125"/>
            <a:ext cx="733425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buSzPct val="9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10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0" y="19494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buSzPct val="9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10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/>
          </a:p>
        </p:txBody>
      </p:sp>
      <p:sp>
        <p:nvSpPr>
          <p:cNvPr id="7179" name="Rectangle 8"/>
          <p:cNvSpPr>
            <a:spLocks noChangeArrowheads="1"/>
          </p:cNvSpPr>
          <p:nvPr/>
        </p:nvSpPr>
        <p:spPr bwMode="auto">
          <a:xfrm>
            <a:off x="0" y="2863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buSzPct val="9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10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/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0" y="331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buSzPct val="9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buSzPct val="10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0"/>
          </a:p>
        </p:txBody>
      </p:sp>
      <p:pic>
        <p:nvPicPr>
          <p:cNvPr id="7181" name="Picture 12" descr="znak i logo ci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588" y="5067300"/>
            <a:ext cx="20304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3" descr="ebrd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21300"/>
            <a:ext cx="1981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/>
          </a:p>
        </p:txBody>
      </p:sp>
      <p:sp>
        <p:nvSpPr>
          <p:cNvPr id="16" name="Rectangle 15"/>
          <p:cNvSpPr/>
          <p:nvPr/>
        </p:nvSpPr>
        <p:spPr>
          <a:xfrm>
            <a:off x="0" y="-30163"/>
            <a:ext cx="9144000" cy="609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0"/>
          </a:p>
        </p:txBody>
      </p:sp>
    </p:spTree>
    <p:extLst>
      <p:ext uri="{BB962C8B-B14F-4D97-AF65-F5344CB8AC3E}">
        <p14:creationId xmlns="" xmlns:p14="http://schemas.microsoft.com/office/powerpoint/2010/main" val="4541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Kandidati za restrukturiranje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Oblast B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Pozitivan slobodni cash flow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Privredna društva generišu pozitivnu dodatu vrednost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Omogućavanje opstanka ovih preduzeća kroz SFR ili UPPR poželjna opcija i nešto što vlada treba da omogući regulatornim okvirom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Problematičan bilans stanja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Potrebno prilagoditi bilans stanja (pasivu) izmenjenim okolnostima</a:t>
            </a:r>
          </a:p>
          <a:p>
            <a:pPr lvl="3"/>
            <a:r>
              <a:rPr lang="sr-Latn-RS" dirty="0" smtClean="0">
                <a:latin typeface="Century Gothic" panose="020B0502020202020204" pitchFamily="34" charset="0"/>
              </a:rPr>
              <a:t>Promena uslova</a:t>
            </a:r>
          </a:p>
          <a:p>
            <a:pPr lvl="3"/>
            <a:r>
              <a:rPr lang="sr-Latn-RS" dirty="0" smtClean="0">
                <a:latin typeface="Century Gothic" panose="020B0502020202020204" pitchFamily="34" charset="0"/>
              </a:rPr>
              <a:t>Konverzija duga u vlasničke udele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91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Studije slučaja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Dve studije slučaja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Izmena uslova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Konverzija</a:t>
            </a:r>
          </a:p>
          <a:p>
            <a:endParaRPr lang="sr-Latn-RS" dirty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Privredno društvo „Firma“ suočava se sa značajnim iznosom dospelih potraživanja</a:t>
            </a:r>
          </a:p>
        </p:txBody>
      </p:sp>
    </p:spTree>
    <p:extLst>
      <p:ext uri="{BB962C8B-B14F-4D97-AF65-F5344CB8AC3E}">
        <p14:creationId xmlns="" xmlns:p14="http://schemas.microsoft.com/office/powerpoint/2010/main" val="142916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Case study 1 – izmena uslova</a:t>
            </a:r>
            <a:r>
              <a:rPr lang="sr-Latn-RS" dirty="0" smtClean="0">
                <a:latin typeface="Century Gothic" panose="020B0502020202020204" pitchFamily="34" charset="0"/>
              </a:rPr>
              <a:t/>
            </a:r>
            <a:br>
              <a:rPr lang="sr-Latn-RS" dirty="0" smtClean="0">
                <a:latin typeface="Century Gothic" panose="020B0502020202020204" pitchFamily="34" charset="0"/>
              </a:rPr>
            </a:br>
            <a:r>
              <a:rPr lang="sr-Latn-RS" dirty="0" smtClean="0">
                <a:latin typeface="Century Gothic" panose="020B0502020202020204" pitchFamily="34" charset="0"/>
              </a:rPr>
              <a:t>Karakteristike dužnika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Latn-RS" smtClean="0">
                <a:latin typeface="Century Gothic" panose="020B0502020202020204" pitchFamily="34" charset="0"/>
              </a:rPr>
              <a:t>„Firma“ je industrijsko privredno društvo koje posleuje u sektoru koji zahteva redovno reinvestiranje </a:t>
            </a:r>
          </a:p>
          <a:p>
            <a:endParaRPr lang="sr-Latn-RS" smtClean="0">
              <a:latin typeface="Century Gothic" panose="020B0502020202020204" pitchFamily="34" charset="0"/>
            </a:endParaRPr>
          </a:p>
          <a:p>
            <a:r>
              <a:rPr lang="sr-Latn-RS" smtClean="0">
                <a:latin typeface="Century Gothic" panose="020B0502020202020204" pitchFamily="34" charset="0"/>
              </a:rPr>
              <a:t>Bilansi uspeha pokazuju da je reč o PD koje ima pozitivan ali opadajući profiti i cash flow (iz poslovanja)</a:t>
            </a:r>
          </a:p>
          <a:p>
            <a:endParaRPr lang="sr-Latn-RS" smtClean="0">
              <a:latin typeface="Century Gothic" panose="020B0502020202020204" pitchFamily="34" charset="0"/>
            </a:endParaRPr>
          </a:p>
          <a:p>
            <a:r>
              <a:rPr lang="sr-Latn-RS" smtClean="0">
                <a:latin typeface="Century Gothic" panose="020B0502020202020204" pitchFamily="34" charset="0"/>
              </a:rPr>
              <a:t>„Firma“ se suočava sa pritiskom konkurencije (npr. usled koncentracija, smanjenja kupovne moći klijenata, povećanja cena siirovina, kursnih razlika, i sl.)</a:t>
            </a:r>
          </a:p>
          <a:p>
            <a:endParaRPr lang="sr-Latn-RS" smtClean="0">
              <a:latin typeface="Century Gothic" panose="020B0502020202020204" pitchFamily="34" charset="0"/>
            </a:endParaRPr>
          </a:p>
          <a:p>
            <a:r>
              <a:rPr lang="sr-Latn-RS" smtClean="0">
                <a:latin typeface="Century Gothic" panose="020B0502020202020204" pitchFamily="34" charset="0"/>
              </a:rPr>
              <a:t>Zbog pada prihoda profitna margina je značajno opala (u uslovima visokih fiksnih troškova)</a:t>
            </a:r>
          </a:p>
          <a:p>
            <a:endParaRPr lang="sr-Latn-RS" smtClean="0">
              <a:latin typeface="Century Gothic" panose="020B0502020202020204" pitchFamily="34" charset="0"/>
            </a:endParaRPr>
          </a:p>
          <a:p>
            <a:r>
              <a:rPr lang="sr-Latn-RS" smtClean="0">
                <a:latin typeface="Century Gothic" panose="020B0502020202020204" pitchFamily="34" charset="0"/>
              </a:rPr>
              <a:t>Projektovani rezultati „Firme“, ukazuju na spori rast  i poboljšanje bruto profitne margine</a:t>
            </a:r>
          </a:p>
          <a:p>
            <a:endParaRPr lang="sr-Latn-RS" smtClean="0">
              <a:latin typeface="Century Gothic" panose="020B0502020202020204" pitchFamily="34" charset="0"/>
            </a:endParaRPr>
          </a:p>
          <a:p>
            <a:r>
              <a:rPr lang="sr-Latn-RS" smtClean="0">
                <a:latin typeface="Century Gothic" panose="020B0502020202020204" pitchFamily="34" charset="0"/>
              </a:rPr>
              <a:t>Uprava je preduzela mere operativnog restrukturiranja kako bi smanjili poslovne rashode</a:t>
            </a:r>
          </a:p>
          <a:p>
            <a:endParaRPr lang="sr-Latn-RS" smtClean="0">
              <a:latin typeface="Century Gothic" panose="020B0502020202020204" pitchFamily="34" charset="0"/>
            </a:endParaRPr>
          </a:p>
          <a:p>
            <a:r>
              <a:rPr lang="sr-Latn-RS" smtClean="0">
                <a:latin typeface="Century Gothic" panose="020B0502020202020204" pitchFamily="34" charset="0"/>
              </a:rPr>
              <a:t>Uprava „Firme“ je predstavila razumne projekcije za date okolnosti</a:t>
            </a:r>
          </a:p>
          <a:p>
            <a:r>
              <a:rPr lang="sr-Latn-RS" smtClean="0">
                <a:latin typeface="Century Gothic" panose="020B0502020202020204" pitchFamily="34" charset="0"/>
              </a:rPr>
              <a:t>„Firma“ že generisati dovoljno gotovine da može da servisira dug i kamatu</a:t>
            </a:r>
            <a:endParaRPr lang="sr-Latn-RS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10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994"/>
          <a:stretch/>
        </p:blipFill>
        <p:spPr bwMode="auto">
          <a:xfrm>
            <a:off x="-1" y="152400"/>
            <a:ext cx="9144001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065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994"/>
          <a:stretch/>
        </p:blipFill>
        <p:spPr bwMode="auto">
          <a:xfrm>
            <a:off x="-1" y="152400"/>
            <a:ext cx="9144001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" name="Rectangle 98"/>
          <p:cNvSpPr/>
          <p:nvPr/>
        </p:nvSpPr>
        <p:spPr>
          <a:xfrm>
            <a:off x="4724400" y="1752600"/>
            <a:ext cx="4267199" cy="5334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19972" y="4267200"/>
            <a:ext cx="543802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r-Latn-RS" dirty="0" smtClean="0"/>
              <a:t>PERIOD SPOROG RASTA UZ RASTUĆI POSLOVNI DOBITAK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3276600"/>
            <a:ext cx="4267199" cy="3429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0"/>
            <a:endCxn id="99" idx="1"/>
          </p:cNvCxnSpPr>
          <p:nvPr/>
        </p:nvCxnSpPr>
        <p:spPr>
          <a:xfrm flipV="1">
            <a:off x="4138986" y="2019300"/>
            <a:ext cx="585414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0"/>
          </p:cNvCxnSpPr>
          <p:nvPr/>
        </p:nvCxnSpPr>
        <p:spPr>
          <a:xfrm flipV="1">
            <a:off x="4138986" y="3448050"/>
            <a:ext cx="585414" cy="819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05000" y="3283974"/>
            <a:ext cx="2364657" cy="3429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25786" y="2667933"/>
            <a:ext cx="320590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sr-Latn-RS" dirty="0" smtClean="0"/>
              <a:t>OPADAJUĆI POSLOVNI DOBITAK</a:t>
            </a:r>
            <a:endParaRPr lang="en-US" dirty="0"/>
          </a:p>
        </p:txBody>
      </p:sp>
      <p:cxnSp>
        <p:nvCxnSpPr>
          <p:cNvPr id="9" name="Straight Arrow Connector 8"/>
          <p:cNvCxnSpPr>
            <a:endCxn id="10" idx="0"/>
          </p:cNvCxnSpPr>
          <p:nvPr/>
        </p:nvCxnSpPr>
        <p:spPr>
          <a:xfrm>
            <a:off x="2916098" y="3037265"/>
            <a:ext cx="171231" cy="246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951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994"/>
          <a:stretch/>
        </p:blipFill>
        <p:spPr bwMode="auto">
          <a:xfrm>
            <a:off x="-1" y="152400"/>
            <a:ext cx="9144001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74874" y="3429000"/>
            <a:ext cx="531959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r-Latn-RS" dirty="0" smtClean="0"/>
              <a:t>SKROMNO SMANJENJE OSTALIH POSLOVNIH RASHODA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2921410"/>
            <a:ext cx="5262715" cy="3429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232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63665" cy="627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TextBox 93"/>
          <p:cNvSpPr txBox="1"/>
          <p:nvPr/>
        </p:nvSpPr>
        <p:spPr>
          <a:xfrm>
            <a:off x="2209800" y="4269051"/>
            <a:ext cx="206216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r-Latn-RS" dirty="0" smtClean="0"/>
              <a:t>Opadajući cash flow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1981200" y="3747335"/>
            <a:ext cx="4222560" cy="342900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2360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Bilans stanja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Otkriva prirodu problema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„Firma“ ima dva tipa duga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Obezbeđeni (celokupnom imovinom plus npr. imovinom društava kćerki i sl.) ks 6,5%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Anuiteti postepeno rastu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Neobezbeđeni ks 10,5%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Bullet maturity</a:t>
            </a:r>
          </a:p>
          <a:p>
            <a:pPr lvl="3"/>
            <a:r>
              <a:rPr lang="sr-Latn-RS" dirty="0" smtClean="0">
                <a:latin typeface="Century Gothic" panose="020B0502020202020204" pitchFamily="34" charset="0"/>
              </a:rPr>
              <a:t>Mogućnost refinansiranja – glavnica dospeva 2013</a:t>
            </a:r>
          </a:p>
          <a:p>
            <a:pPr lvl="2"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197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Finansijske poteškoće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Dužnik pokušava da refinansira neobezbeđeni kredit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Zbog krize, on to ne uspeva da učini 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Decembra 2013. godine A.D. „Firma“ nije imala dovoljno novca da servisira dug i zapada u docnju (default)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652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15" y="838200"/>
            <a:ext cx="921482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2743200" y="3763328"/>
            <a:ext cx="6248400" cy="580072"/>
          </a:xfrm>
          <a:prstGeom prst="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022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 izradi prezentacije korišćeni modifikovani primeri</a:t>
            </a:r>
          </a:p>
          <a:p>
            <a:r>
              <a:rPr lang="en-US" sz="2400" b="1" i="1" dirty="0"/>
              <a:t>Alan D. </a:t>
            </a:r>
            <a:r>
              <a:rPr lang="en-US" sz="2400" b="1" i="1" dirty="0" err="1"/>
              <a:t>Fragen</a:t>
            </a:r>
            <a:endParaRPr lang="en-US" sz="2400" dirty="0"/>
          </a:p>
          <a:p>
            <a:r>
              <a:rPr lang="sr-Latn-RS" sz="2400" b="1" dirty="0" smtClean="0"/>
              <a:t>„</a:t>
            </a:r>
            <a:r>
              <a:rPr lang="en-US" sz="2400" b="1" dirty="0" smtClean="0"/>
              <a:t>Financial </a:t>
            </a:r>
            <a:r>
              <a:rPr lang="en-US" sz="2400" b="1" dirty="0"/>
              <a:t>Restructuring: </a:t>
            </a:r>
            <a:r>
              <a:rPr lang="en-US" sz="2400" b="1" dirty="0" smtClean="0"/>
              <a:t>Techniques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and </a:t>
            </a:r>
            <a:r>
              <a:rPr lang="en-US" sz="2400" b="1" dirty="0"/>
              <a:t>Negotiating </a:t>
            </a:r>
            <a:r>
              <a:rPr lang="en-US" sz="2400" b="1" dirty="0" smtClean="0"/>
              <a:t>Dynamics</a:t>
            </a:r>
            <a:r>
              <a:rPr lang="sr-Latn-RS" sz="2400" b="1" dirty="0" smtClean="0"/>
              <a:t>“</a:t>
            </a:r>
            <a:r>
              <a:rPr lang="sr-Latn-RS" sz="2400" b="1" dirty="0"/>
              <a:t> </a:t>
            </a:r>
            <a:r>
              <a:rPr lang="sr-Latn-RS" sz="2400" b="1" dirty="0" smtClean="0"/>
              <a:t>u </a:t>
            </a:r>
            <a:r>
              <a:rPr lang="en-US" sz="2400" b="1" i="1" dirty="0"/>
              <a:t>Corporate </a:t>
            </a:r>
            <a:r>
              <a:rPr lang="en-US" sz="2400" b="1" i="1" dirty="0" smtClean="0"/>
              <a:t>Restructuring</a:t>
            </a:r>
            <a:r>
              <a:rPr lang="sr-Latn-RS" sz="2400" b="1" i="1" dirty="0" smtClean="0"/>
              <a:t> </a:t>
            </a:r>
            <a:r>
              <a:rPr lang="en-US" sz="2400" b="1" i="1" dirty="0" smtClean="0"/>
              <a:t>Lessons </a:t>
            </a:r>
            <a:r>
              <a:rPr lang="en-US" sz="2400" b="1" i="1" dirty="0"/>
              <a:t>from </a:t>
            </a:r>
            <a:r>
              <a:rPr lang="en-US" sz="2400" b="1" i="1" dirty="0" smtClean="0"/>
              <a:t>Experience</a:t>
            </a:r>
            <a:r>
              <a:rPr lang="sr-Latn-RS" sz="2400" b="1" i="1" dirty="0" smtClean="0"/>
              <a:t> </a:t>
            </a:r>
            <a:r>
              <a:rPr lang="en-US" sz="2400" b="1" dirty="0" smtClean="0"/>
              <a:t>Michael </a:t>
            </a:r>
            <a:r>
              <a:rPr lang="en-US" sz="2400" b="1" dirty="0" err="1" smtClean="0"/>
              <a:t>Pomerleano</a:t>
            </a:r>
            <a:r>
              <a:rPr lang="sr-Latn-RS" sz="2400" b="1" dirty="0" smtClean="0"/>
              <a:t> and </a:t>
            </a:r>
            <a:r>
              <a:rPr lang="en-US" sz="2400" b="1" dirty="0" smtClean="0"/>
              <a:t>William Shaw</a:t>
            </a:r>
            <a:r>
              <a:rPr lang="sr-Latn-RS" sz="2400" b="1" dirty="0" smtClean="0"/>
              <a:t> (eds.)  World Bank</a:t>
            </a:r>
          </a:p>
        </p:txBody>
      </p:sp>
    </p:spTree>
    <p:extLst>
      <p:ext uri="{BB962C8B-B14F-4D97-AF65-F5344CB8AC3E}">
        <p14:creationId xmlns="" xmlns:p14="http://schemas.microsoft.com/office/powerpoint/2010/main" val="1258882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Finansijski savetnik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A.D.“Firma“ angažuje finansijskog savetnika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„Surchin Consultants“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AD „Firma“ je dobra firma sa lošim bilansom stanja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Servisira sva svoja dugovanja osim kredita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Pretpostavimo da je cilj restrukturiranja ne ostvarivanje nivoa likvidnosti potrebnog da se finansira tekuće poslovanje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Da li je vrednost obaveza veća od vrednosti imovine</a:t>
            </a:r>
          </a:p>
          <a:p>
            <a:pPr lvl="3"/>
            <a:r>
              <a:rPr lang="sr-Latn-RS" dirty="0" smtClean="0">
                <a:latin typeface="Century Gothic" panose="020B0502020202020204" pitchFamily="34" charset="0"/>
              </a:rPr>
              <a:t>AD „Firma“ je možda suočena sa problemom likvidnosti, ali da li je nesolventna sa aspekta bilansa stanja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117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Procena vrednosti dužnika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Pretpostavimo da savetnik primeni nekoliko  tehnika vrednovanja A.D.“Firma“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Metod diskontovanih dividendi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Metod diskontovanih slobodnih novčanih tokova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...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Najmanja donja granica iznosi 160 miliona (gornja 220 miliona)</a:t>
            </a:r>
          </a:p>
          <a:p>
            <a:endParaRPr lang="sr-Latn-RS" dirty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Dužnik je tehnički solventan</a:t>
            </a:r>
          </a:p>
        </p:txBody>
      </p:sp>
    </p:spTree>
    <p:extLst>
      <p:ext uri="{BB962C8B-B14F-4D97-AF65-F5344CB8AC3E}">
        <p14:creationId xmlns="" xmlns:p14="http://schemas.microsoft.com/office/powerpoint/2010/main" val="2689004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Kako namiriti dugovanja?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Restrukturiranje ili konverzija?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Kakav je kapacitet zaduživanja A.D. „Firma“.</a:t>
            </a:r>
            <a:endParaRPr lang="sr-Latn-RS" dirty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Kakav je prosečan leveridž u industrijskom sektoru?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Indikatori za ocenu kapaciteta zaduživanja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EBITDA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POTREBAN NIVO KAPITALNIH IZDATAKA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POTREBAN NIVO IZDATAKA ZA OBRTNI KAPITAL</a:t>
            </a:r>
            <a:endParaRPr lang="sr-Latn-RS" dirty="0">
              <a:latin typeface="Century Gothic" panose="020B0502020202020204" pitchFamily="34" charset="0"/>
            </a:endParaRPr>
          </a:p>
          <a:p>
            <a:endParaRPr lang="sr-Latn-RS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265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Kapacitet zaduženja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Proceniti kapacitet zaduženja na osnovu mogućnosti dužnika 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da generiše cash flow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da pokrije tekuše troškove duga (ocenjene troškove po osnovu kamat...)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Procena vrednosti od 160 do 220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Postojeće obaveze 145.9 = (40.6+5.3+100)  ostale obaveze 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Obaveze prema obezbeđenom poveriocu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Obaveze prema neobezbeđenom nedospele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Obaveze prema neobezbeđenom dospele (docnja)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1748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Dinamika pregovora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Pregovori o restrukturiranju 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Igra nulte sume sa više strana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Ako nema dogovora sledi sudski stečajni postupak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U stečaju dužnici suštinski najviše gube 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Rezidualni poverioci</a:t>
            </a:r>
          </a:p>
          <a:p>
            <a:pPr lvl="1"/>
            <a:endParaRPr lang="sr-Latn-RS" dirty="0">
              <a:latin typeface="Century Gothic" panose="020B0502020202020204" pitchFamily="34" charset="0"/>
            </a:endParaRP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Da bi izbegli razvodnjavanje vlasništva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Refinansiranje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Zamena postojećeg duga novim</a:t>
            </a:r>
          </a:p>
        </p:txBody>
      </p:sp>
    </p:spTree>
    <p:extLst>
      <p:ext uri="{BB962C8B-B14F-4D97-AF65-F5344CB8AC3E}">
        <p14:creationId xmlns="" xmlns:p14="http://schemas.microsoft.com/office/powerpoint/2010/main" val="3979482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dirty="0" smtClean="0">
                <a:latin typeface="Century Gothic" panose="020B0502020202020204" pitchFamily="34" charset="0"/>
              </a:rPr>
              <a:t>Šta sa obezbeđenim poveriocima?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Pretpostavka obezbeđeni poverilac pokriven vrednošću kolaterala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Ako je AD „Firma“ postigla dogovor sa neobezbeđenim poveriocem, obezbeđenom se položaj ne menja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Ali šta ako i pored dogovora i korišćenja svog rapoloživog novca za servisiranje duga prema obezbeđenom dužnik ne generiše dovoljno novca da izmiri predstojeću obavezu u potpunosti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Bez promene roka dospeća AD „Firma“ morala bi da se obrati tržištu kapitala kako bi izbeglo da ponovo zapadne u docnju</a:t>
            </a:r>
            <a:endParaRPr lang="sr-Latn-RS" dirty="0">
              <a:latin typeface="Century Gothic" panose="020B0502020202020204" pitchFamily="34" charset="0"/>
            </a:endParaRP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Dužnik ipak odlučuje da ne menja status obezbeđenog poverioca</a:t>
            </a:r>
          </a:p>
          <a:p>
            <a:pPr lvl="1"/>
            <a:endParaRPr lang="sr-Latn-RS" dirty="0" smtClean="0">
              <a:latin typeface="Century Gothic" panose="020B0502020202020204" pitchFamily="34" charset="0"/>
            </a:endParaRP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Poverilac je obezbeđen, pa je moguće uvek naknadno pregovarati (rizik je znatno manji)</a:t>
            </a:r>
          </a:p>
          <a:p>
            <a:pPr lvl="1"/>
            <a:endParaRPr lang="sr-Latn-RS" dirty="0" smtClean="0">
              <a:latin typeface="Century Gothic" panose="020B0502020202020204" pitchFamily="34" charset="0"/>
            </a:endParaRP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Analiza održivosti ide u prilog dužniku</a:t>
            </a:r>
          </a:p>
          <a:p>
            <a:pPr lvl="1"/>
            <a:endParaRPr lang="sr-Latn-RS" dirty="0">
              <a:latin typeface="Century Gothic" panose="020B0502020202020204" pitchFamily="34" charset="0"/>
            </a:endParaRP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Pregovori se uvek mogu odložiti</a:t>
            </a:r>
          </a:p>
        </p:txBody>
      </p:sp>
    </p:spTree>
    <p:extLst>
      <p:ext uri="{BB962C8B-B14F-4D97-AF65-F5344CB8AC3E}">
        <p14:creationId xmlns="" xmlns:p14="http://schemas.microsoft.com/office/powerpoint/2010/main" val="2739368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razmišlja dužnik?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Položaj vlasika može se objasniti teorijom opcija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Vlasnici imaju opciju 100% vlasništva u neizvesnom trajanju iznad nivoa duga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Ako smanje nivo duga – verovatnoća da će im nešto ostati u vlasništvu raste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Što duže to bolje!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Dužnik ima podsticaj da se kocka 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ulaže u visokorizične projekte gde je potencijalni prinos visok</a:t>
            </a:r>
            <a:endParaRPr lang="sr-Latn-R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0658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entury Gothic" panose="020B0502020202020204" pitchFamily="34" charset="0"/>
              </a:rPr>
              <a:t>Kako razmišlja dužnik?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Ako je vrednost preduzeća blizu visine dugova vrednost opcije je blizu nuli onda vlasnici ulažu ono što suštinski u stečaju pripada poveriocima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100% koristi pripada vlasnicima, ali je rizik na poveriocima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3943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entury Gothic" panose="020B0502020202020204" pitchFamily="34" charset="0"/>
              </a:rPr>
              <a:t>Kako razmišlja dužnik?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U našem slučaju dužnik je ipak solventan i postoji dovoljna razlika (između 23 i 58 milion) između vrednosti preduzeća i dugova, tako da vlasnici imaju šta da izgube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Neće doći do investicija „sve ili ništa“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Ako u sudskom postupku dolazi do (brzog) smanjenja vrednosti dužnik bira SFR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7833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b="1" dirty="0">
                <a:latin typeface="Century Gothic" panose="020B0502020202020204" pitchFamily="34" charset="0"/>
              </a:rPr>
              <a:t>Kako razmišlja </a:t>
            </a:r>
            <a:r>
              <a:rPr lang="sr-Latn-RS" sz="2800" b="1" dirty="0" smtClean="0">
                <a:latin typeface="Century Gothic" panose="020B0502020202020204" pitchFamily="34" charset="0"/>
              </a:rPr>
              <a:t>neobezbeđeni poverilac?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Život je nepravedan!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Ako pokrenem stečajni postupak doći će do drastičnog pada sadašnje vrednosti namirenja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Ono što ću dobiti za godinu dana, biće manje od onog što sada imam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Ako se zadrži status quo, dolazi do daljeg pogoršanja poslovanja i podsticaj dužnika da preuzme sve veće rizike raste, a time i moje očekivano namirenje biva sve manje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Ako dođe do restrukturiranja u najgorem izbegavaju troškove komplikovanih pregovora, a u najboljem biće namireni u potpunosti</a:t>
            </a:r>
            <a:endParaRPr lang="sr-Latn-R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20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b="1" dirty="0" smtClean="0">
                <a:latin typeface="Century Gothic" panose="020B0502020202020204" pitchFamily="34" charset="0"/>
              </a:rPr>
              <a:t>Klasifikacija privrednih društava (dužnika)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Privredno društvo 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Zdrava i problematična privredna društva 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Privredna društva sa dobrim ili lošim bilansom stanja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Zdravo privredno društvo bez finansijskih poteškoća stvara pozitivan cash flow pre servisiranja duga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pozitivna margina slobodnog cash flow-a (novčanog toka) - </a:t>
            </a:r>
            <a:r>
              <a:rPr lang="en-US" dirty="0" smtClean="0">
                <a:latin typeface="Century Gothic" panose="020B0502020202020204" pitchFamily="34" charset="0"/>
              </a:rPr>
              <a:t>positive </a:t>
            </a:r>
            <a:r>
              <a:rPr lang="sr-Latn-RS" dirty="0" smtClean="0">
                <a:latin typeface="Century Gothic" panose="020B0502020202020204" pitchFamily="34" charset="0"/>
              </a:rPr>
              <a:t>FCF (</a:t>
            </a:r>
            <a:r>
              <a:rPr lang="en-US" dirty="0" smtClean="0">
                <a:latin typeface="Century Gothic" panose="020B0502020202020204" pitchFamily="34" charset="0"/>
              </a:rPr>
              <a:t>free cash flow</a:t>
            </a:r>
            <a:r>
              <a:rPr lang="sr-Latn-RS" dirty="0">
                <a:latin typeface="Century Gothic" panose="020B0502020202020204" pitchFamily="34" charset="0"/>
              </a:rPr>
              <a:t>)</a:t>
            </a:r>
            <a:r>
              <a:rPr lang="en-US" dirty="0" smtClean="0">
                <a:latin typeface="Century Gothic" panose="020B0502020202020204" pitchFamily="34" charset="0"/>
              </a:rPr>
              <a:t> margin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Privredno društvo u (finansijskim) poteškoćama troši gotovinu kako bi održalo poslovanje</a:t>
            </a:r>
            <a:r>
              <a:rPr lang="en-US" dirty="0" smtClean="0">
                <a:latin typeface="Century Gothic" panose="020B0502020202020204" pitchFamily="34" charset="0"/>
              </a:rPr>
              <a:t>. </a:t>
            </a:r>
          </a:p>
          <a:p>
            <a:r>
              <a:rPr lang="sr-Latn-RS" b="1" dirty="0" smtClean="0">
                <a:latin typeface="Century Gothic" panose="020B0502020202020204" pitchFamily="34" charset="0"/>
              </a:rPr>
              <a:t>Dobar bilans stanja – privredno društvo je „likvidno“ može da servisira sva dospela plaćanja tj. dugove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r>
              <a:rPr lang="en-US" dirty="0" err="1" smtClean="0">
                <a:latin typeface="Century Gothic" panose="020B0502020202020204" pitchFamily="34" charset="0"/>
              </a:rPr>
              <a:t>Privredno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dru</a:t>
            </a:r>
            <a:r>
              <a:rPr lang="sr-Latn-RS" dirty="0" smtClean="0">
                <a:latin typeface="Century Gothic" panose="020B0502020202020204" pitchFamily="34" charset="0"/>
              </a:rPr>
              <a:t>štvo može da servisira dospelu glavnicu i kamatu na osnovu </a:t>
            </a:r>
            <a:r>
              <a:rPr lang="en-US" dirty="0" smtClean="0">
                <a:latin typeface="Century Gothic" panose="020B0502020202020204" pitchFamily="34" charset="0"/>
              </a:rPr>
              <a:t>cash flow</a:t>
            </a:r>
            <a:r>
              <a:rPr lang="sr-Latn-RS" dirty="0" smtClean="0">
                <a:latin typeface="Century Gothic" panose="020B0502020202020204" pitchFamily="34" charset="0"/>
              </a:rPr>
              <a:t>-a koje generiše</a:t>
            </a:r>
            <a:endParaRPr lang="en-US" dirty="0" smtClean="0">
              <a:latin typeface="Century Gothic" panose="020B0502020202020204" pitchFamily="34" charset="0"/>
            </a:endParaRP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Što je veći racio slobodnih tokova gotovine u odnosu na dospeli dug to je i bilans stanja bolji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2745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Ponuda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Pomiriti ključni cilj vlasnika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Minimiziranje razvodnjavanja vlaništva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I ključni cij poverilaca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Potpuno namirenje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Potpuno namirenje bez prezaduživanja privrednog društva uz nove uslove 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Premija na postojeću kamatnu stopu, ...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500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Kontraponuda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Neobezbeđeni poverilac razmatra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Konverziju duga ili dela duga u vlasništvo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Povoljnije uslove u slučaju refinansiranja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Kamata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Npr. kamatna stopa raste za 50 baznih poena svakih šest meseci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Obezbeđenje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Dobijanje dodatnog kolaterala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Dospela potraživanja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Dospela potraživanja isplaćena u gotovini, umesto da se i ona refinansirajuž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Period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Amortizacija</a:t>
            </a:r>
          </a:p>
          <a:p>
            <a:pPr lvl="1">
              <a:buNone/>
            </a:pPr>
            <a:endParaRPr lang="sr-Latn-RS" dirty="0" smtClean="0">
              <a:latin typeface="Century Gothic" panose="020B0502020202020204" pitchFamily="34" charset="0"/>
            </a:endParaRPr>
          </a:p>
          <a:p>
            <a:r>
              <a:rPr lang="sr-Latn-RS" b="1" dirty="0" smtClean="0">
                <a:latin typeface="Century Gothic" panose="020B0502020202020204" pitchFamily="34" charset="0"/>
              </a:rPr>
              <a:t>Ishod: Zavisi od veštine pregovaranja?</a:t>
            </a:r>
          </a:p>
          <a:p>
            <a:pPr lvl="1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727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404813"/>
            <a:ext cx="8053387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687482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Case study 2 – KONVERZIJA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Vrednost AD </a:t>
            </a:r>
            <a:r>
              <a:rPr lang="sr-Latn-RS" dirty="0">
                <a:latin typeface="Century Gothic" panose="020B0502020202020204" pitchFamily="34" charset="0"/>
              </a:rPr>
              <a:t>„</a:t>
            </a:r>
            <a:r>
              <a:rPr lang="sr-Latn-RS" dirty="0" smtClean="0">
                <a:latin typeface="Century Gothic" panose="020B0502020202020204" pitchFamily="34" charset="0"/>
              </a:rPr>
              <a:t>Firma“ 2009. godine 7x-8x EBIDTA (između 343 i 392 miliona)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U periodu niskih kamatnih stopa AD „Firma“ se dodatno zadužila kako bi izvršila rekapitalizaciju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Dodatno zaduženje 210 miliona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Deo za refinansiranje postojećeg duga, deo za obrtni kapital, deo za isplatu dividendi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651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Promenjene okolnosti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Nastupa kriza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Firma i dalje plaća dobavljače, ali neće biti u stanju da plati kamatu koja dospeva 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Cross default klauzula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Problem sa klijentima (kupcima) koji se plaše da neće moći da računaju na isporuke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Problem sa dobavljačima  koji traže avansno plažanje ili skraćuju rokove plaćanja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47127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Analiza dužnika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Dužnik procenjen na iznos između 160 i 195 miliona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Dužnik može da izdrži između 100 i 140 miliona duga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Ako se stvar ne reši klijenti i dobavljači prekidaju saradnju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Problem sa obrtnim kapitalom</a:t>
            </a:r>
            <a:endParaRPr lang="sr-Latn-R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479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Tri opcije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Zbog neispunjenja obaveza razmatraju se tri opcije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Prva je status quo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AD „Firma“ treba naći milion kako bi platila u roku od 30 dana koliko traje grace period u slučaju default-a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Produžavanje rokovva plaćanja dobavljačima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Odustajanje od redovnih tekućih investicija i sl.</a:t>
            </a:r>
          </a:p>
          <a:p>
            <a:pPr lvl="2"/>
            <a:r>
              <a:rPr lang="en-US" dirty="0" err="1" smtClean="0">
                <a:latin typeface="Century Gothic" panose="020B0502020202020204" pitchFamily="34" charset="0"/>
              </a:rPr>
              <a:t>Ako</a:t>
            </a:r>
            <a:r>
              <a:rPr lang="en-US" dirty="0" smtClean="0">
                <a:latin typeface="Century Gothic" panose="020B0502020202020204" pitchFamily="34" charset="0"/>
              </a:rPr>
              <a:t> se to </a:t>
            </a:r>
            <a:r>
              <a:rPr lang="sr-Latn-RS" dirty="0" smtClean="0">
                <a:latin typeface="Century Gothic" panose="020B0502020202020204" pitchFamily="34" charset="0"/>
              </a:rPr>
              <a:t>čini nauštrb obrtnog kapitala, povećan rizik nelikvidnosti</a:t>
            </a:r>
          </a:p>
          <a:p>
            <a:r>
              <a:rPr lang="sr-Latn-RS" dirty="0">
                <a:latin typeface="Century Gothic" panose="020B0502020202020204" pitchFamily="34" charset="0"/>
              </a:rPr>
              <a:t>Opcija je atraktivna za vlasnike</a:t>
            </a:r>
          </a:p>
          <a:p>
            <a:pPr lvl="1"/>
            <a:r>
              <a:rPr lang="sr-Latn-RS" dirty="0">
                <a:latin typeface="Century Gothic" panose="020B0502020202020204" pitchFamily="34" charset="0"/>
              </a:rPr>
              <a:t>Kupovina vremena uz eventualno smanjenje troškova</a:t>
            </a:r>
          </a:p>
          <a:p>
            <a:pPr lvl="1"/>
            <a:r>
              <a:rPr lang="sr-Latn-RS" dirty="0">
                <a:latin typeface="Century Gothic" panose="020B0502020202020204" pitchFamily="34" charset="0"/>
              </a:rPr>
              <a:t>Produženje „opcije“ za šest meseci</a:t>
            </a:r>
          </a:p>
          <a:p>
            <a:pPr lvl="1"/>
            <a:r>
              <a:rPr lang="sr-Latn-RS" dirty="0">
                <a:latin typeface="Century Gothic" panose="020B0502020202020204" pitchFamily="34" charset="0"/>
              </a:rPr>
              <a:t>Rizik već u velikoj meri prešao na poverioce</a:t>
            </a:r>
          </a:p>
          <a:p>
            <a:pPr lvl="2"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787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entury Gothic" panose="020B0502020202020204" pitchFamily="34" charset="0"/>
              </a:rPr>
              <a:t>Tri opcije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Druga opcija je prodaja preduzeća kao celine (on-going concern)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Vlasnici mogu da dobiju koncesiju npr. neki % od prodaje iako je AD nesolventno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Razlog je to što neobezbeđenim poveriocima treba vreme od trenutka kada saznaju za probleme u dužniku do trenutka kad uspostave kontrolu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To traje i košta jer vrednost dužnika naglo opada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080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000" dirty="0" smtClean="0">
                <a:latin typeface="Century Gothic" panose="020B0502020202020204" pitchFamily="34" charset="0"/>
              </a:rPr>
              <a:t>Tri opcije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800" dirty="0" smtClean="0">
                <a:latin typeface="Century Gothic" panose="020B0502020202020204" pitchFamily="34" charset="0"/>
              </a:rPr>
              <a:t>Treća opcija konverzija duga u vlasničke udele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Ključni problem dužnika je bilans stanja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Dalje pogoršanje može da ugrozi poslovanje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Smanjenje leveridža (odnosa pozajmljenog i sopstvenog kapitala) pomoglo bi dužniku uz dodatno smanjenje troškova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Projekcije kretanja su pozitivne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9881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Izbor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Opcije konverzije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100% neobezbeđenog duga – preostaje između 5 i 24% trenutnim vlasnicima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50% 10 do 35%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U prve dve opcije vlasnicima ostaje do 8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U trećoj od 8 do 40 miliona</a:t>
            </a:r>
          </a:p>
          <a:p>
            <a:pPr lvl="1"/>
            <a:endParaRPr lang="sr-Latn-RS" dirty="0">
              <a:latin typeface="Century Gothic" panose="020B0502020202020204" pitchFamily="34" charset="0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2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>
                <a:latin typeface="Century Gothic" panose="020B0502020202020204" pitchFamily="34" charset="0"/>
              </a:rPr>
              <a:t>Slobodni cash </a:t>
            </a:r>
            <a:r>
              <a:rPr lang="sr-Latn-RS" dirty="0" smtClean="0">
                <a:latin typeface="Century Gothic" panose="020B0502020202020204" pitchFamily="34" charset="0"/>
              </a:rPr>
              <a:t>flow - FCF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Slobodni cash flow</a:t>
            </a:r>
          </a:p>
          <a:p>
            <a:endParaRPr lang="sr-Latn-RS" dirty="0" smtClean="0">
              <a:latin typeface="Century Gothic" panose="020B0502020202020204" pitchFamily="34" charset="0"/>
            </a:endParaRPr>
          </a:p>
          <a:p>
            <a:pPr marL="0" lvl="1" indent="0" algn="ctr">
              <a:buNone/>
            </a:pPr>
            <a:r>
              <a:rPr lang="sr-Latn-RS" sz="2000" b="1" dirty="0" smtClean="0">
                <a:latin typeface="Century Gothic" panose="020B0502020202020204" pitchFamily="34" charset="0"/>
              </a:rPr>
              <a:t>EBIT (1-t) + amortizacija – kapitalni troškovi – povećanje NOK</a:t>
            </a:r>
          </a:p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6449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Hold-out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Šta ako se 65% dugova odnosi na 5 banaka</a:t>
            </a:r>
          </a:p>
          <a:p>
            <a:endParaRPr lang="sr-Latn-RS" dirty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Uvek poći od većine potrebne u stečaju!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50% u klasi</a:t>
            </a:r>
          </a:p>
          <a:p>
            <a:endParaRPr lang="sr-Latn-RS" dirty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Čim je prisutno više od jednog poverioca postoji mogućnost ucene (hold-out)</a:t>
            </a:r>
          </a:p>
          <a:p>
            <a:pPr lvl="1"/>
            <a:endParaRPr lang="sr-Latn-R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68334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entury Gothic" panose="020B0502020202020204" pitchFamily="34" charset="0"/>
              </a:rPr>
              <a:t>Primer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latin typeface="Century Gothic" panose="020B0502020202020204" pitchFamily="34" charset="0"/>
              </a:rPr>
              <a:t>Raste broj poverilaca (koji se neće potpuno namiriti) - raste razmera hold-out problema – raste potreba za nametanjem rešenja nesaglasnim poveriocima – raste potreba za razrešenjem dužničko poverilačkih odnosa sudskim putem tj. stečajem</a:t>
            </a:r>
          </a:p>
          <a:p>
            <a:endParaRPr lang="sr-Latn-R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782314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012732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latin typeface="Century Gothic" panose="020B0502020202020204" pitchFamily="34" charset="0"/>
              </a:rPr>
              <a:t>Pridobijanje većine i rizik sa SFR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Century Gothic" panose="020B0502020202020204" pitchFamily="34" charset="0"/>
              </a:rPr>
              <a:t>Ako se u ključnoj klasi dobije preko 50% raste podsticaj da se pređe na UPPR</a:t>
            </a:r>
          </a:p>
          <a:p>
            <a:r>
              <a:rPr lang="sr-Latn-RS" sz="2800" dirty="0" smtClean="0">
                <a:latin typeface="Century Gothic" panose="020B0502020202020204" pitchFamily="34" charset="0"/>
              </a:rPr>
              <a:t>Ostale klase mogu biti potpuno namirene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15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16200000">
            <a:off x="639085" y="4188050"/>
            <a:ext cx="1657718" cy="51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PD u teškoćama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581400"/>
            <a:ext cx="5486400" cy="1737360"/>
          </a:xfrm>
          <a:prstGeom prst="rect">
            <a:avLst/>
          </a:prstGeom>
          <a:pattFill prst="pct50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851414"/>
            <a:ext cx="5486400" cy="1737360"/>
          </a:xfrm>
          <a:prstGeom prst="rect">
            <a:avLst/>
          </a:prstGeom>
          <a:pattFill prst="dk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b="1" dirty="0" smtClean="0">
                <a:latin typeface="Century Gothic" panose="020B0502020202020204" pitchFamily="34" charset="0"/>
              </a:rPr>
              <a:t>Jednostavna ocena položaja privrednog društva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3916" y="2595265"/>
            <a:ext cx="2667000" cy="51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Dobar bilans stanja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7100" y="4129548"/>
            <a:ext cx="2667000" cy="51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Problematičan bilans stanja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6967" y="2133600"/>
            <a:ext cx="6399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</a:rPr>
              <a:t>A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5858" y="3988415"/>
            <a:ext cx="5421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</a:rPr>
              <a:t>B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05000" y="1447800"/>
            <a:ext cx="0" cy="5029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915400" y="445008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7679" y="5318760"/>
            <a:ext cx="7284721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13561" y="3574026"/>
            <a:ext cx="5577839" cy="7374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467100" y="5353806"/>
            <a:ext cx="2667000" cy="51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FCF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253783" y="1969770"/>
            <a:ext cx="2476500" cy="518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FCF/dospela plaćanja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3700" y="5334000"/>
            <a:ext cx="800100" cy="51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30%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 flipV="1">
            <a:off x="7143750" y="5334000"/>
            <a:ext cx="0" cy="114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154431" y="3264310"/>
            <a:ext cx="800100" cy="51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1.0x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08746" y="5448804"/>
            <a:ext cx="6639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anose="020B0502020202020204" pitchFamily="34" charset="0"/>
              </a:rPr>
              <a:t>C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6200000">
            <a:off x="1384752" y="4129547"/>
            <a:ext cx="1657718" cy="51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PD bez teškoća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04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b="1" dirty="0" smtClean="0">
                <a:latin typeface="Century Gothic" panose="020B0502020202020204" pitchFamily="34" charset="0"/>
              </a:rPr>
              <a:t>Zdravi dužnici sa dobrim bilansom stanja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Područje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sr-Latn-RS" dirty="0" smtClean="0">
                <a:latin typeface="Century Gothic" panose="020B0502020202020204" pitchFamily="34" charset="0"/>
              </a:rPr>
              <a:t>obuhvata privredna društva bez poteškoća sa dobrim bilansom stanja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Ta preduzeća nisu kandidati za restrukturiranje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Restrukturiranje podrazumeva ispoljavanje poteškoća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Ne ispunjavanje nekih od uslova u ugovoru o kreditiranju (zajmu)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sr-Latn-RS" dirty="0" smtClean="0">
                <a:latin typeface="Century Gothic" panose="020B0502020202020204" pitchFamily="34" charset="0"/>
              </a:rPr>
              <a:t>U području A privredna društva ostvaruju pozitivan slobodni cash flow nakon servisiranja duga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Nema potrebe za izmenom dužničko poverilačkih odnosa</a:t>
            </a:r>
          </a:p>
          <a:p>
            <a:r>
              <a:rPr lang="sr-Latn-RS" dirty="0" smtClean="0">
                <a:latin typeface="Century Gothic" panose="020B0502020202020204" pitchFamily="34" charset="0"/>
              </a:rPr>
              <a:t>Postoji dovoljan period vremena pre nego što se društvo eventualno suoči sa problemima nelikvidnosti (i time ugrozi postojeća vlasnička struktura)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834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b="1" dirty="0" smtClean="0">
                <a:latin typeface="Century Gothic" panose="020B0502020202020204" pitchFamily="34" charset="0"/>
              </a:rPr>
              <a:t>Zdravi dužnici sa problematičnim bilansom stanja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>
                <a:latin typeface="Century Gothic" panose="020B0502020202020204" pitchFamily="34" charset="0"/>
              </a:rPr>
              <a:t>Područje </a:t>
            </a:r>
            <a:r>
              <a:rPr lang="sr-Latn-R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</a:t>
            </a:r>
            <a:r>
              <a:rPr lang="sr-Latn-RS" dirty="0" smtClean="0">
                <a:latin typeface="Century Gothic" panose="020B0502020202020204" pitchFamily="34" charset="0"/>
              </a:rPr>
              <a:t> obuhvata privredna društva koja imaju problematičan bilans stanja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Dužnici generišu pozitivan cash flow iz poslovanja, ali ne mogu da servisiraju dospela plaćanja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Ako se takva situacija prolongira privredno društvo polako smanjuje sopstveni kapital i ulazi u finansijske poteškoće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Dužnik „servisira“ dugove kapitalom</a:t>
            </a:r>
          </a:p>
          <a:p>
            <a:pPr lvl="2"/>
            <a:r>
              <a:rPr lang="sr-Latn-RS" dirty="0" smtClean="0">
                <a:latin typeface="Century Gothic" panose="020B0502020202020204" pitchFamily="34" charset="0"/>
              </a:rPr>
              <a:t>Nedovoljno investiranje, pad produktivnosti i konkurentnosti</a:t>
            </a:r>
          </a:p>
          <a:p>
            <a:pPr lvl="1"/>
            <a:r>
              <a:rPr lang="sr-Latn-RS" dirty="0" smtClean="0">
                <a:latin typeface="Century Gothic" panose="020B0502020202020204" pitchFamily="34" charset="0"/>
              </a:rPr>
              <a:t>Često, finansijske poteškoće imaju uzrok u pokušajima vlasnika/uprave da izbegnu stečaj ili blokadu po bilo koju cenu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70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>
                <a:latin typeface="Century Gothic" panose="020B0502020202020204" pitchFamily="34" charset="0"/>
              </a:rPr>
              <a:t>Faze kroz koje prolaze vlasnici/uprava privrednog društva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Century Gothic" panose="020B0502020202020204" pitchFamily="34" charset="0"/>
              </a:rPr>
              <a:t>DABDA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DENIAL - PORICANJE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ANGER - BES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BARGAINING - CENKANJE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DEPRESION - DEPRESIJA</a:t>
            </a:r>
          </a:p>
          <a:p>
            <a:pPr lvl="1"/>
            <a:r>
              <a:rPr lang="sr-Latn-RS" sz="2400" dirty="0" smtClean="0">
                <a:latin typeface="Century Gothic" panose="020B0502020202020204" pitchFamily="34" charset="0"/>
              </a:rPr>
              <a:t>ACCEPTANCE – PRIHVATANJE REALNOSTI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40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>
                <a:latin typeface="Century Gothic" panose="020B0502020202020204" pitchFamily="34" charset="0"/>
              </a:rPr>
              <a:t>Dužnici sa finansijskim poteškoćama i lošim bilansima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Century Gothic" panose="020B0502020202020204" pitchFamily="34" charset="0"/>
              </a:rPr>
              <a:t>Ako se ne preduzmu potrebne mere dužnik prelazi iz B u C</a:t>
            </a:r>
          </a:p>
          <a:p>
            <a:r>
              <a:rPr lang="sr-Latn-RS" sz="2800" dirty="0" smtClean="0">
                <a:latin typeface="Century Gothic" panose="020B0502020202020204" pitchFamily="34" charset="0"/>
              </a:rPr>
              <a:t>Područje C obuhvata dužnike kod kojih se ubrzano „topi“ kapital</a:t>
            </a:r>
            <a:endParaRPr lang="sr-Latn-RS" sz="2800" dirty="0">
              <a:latin typeface="Century Gothic" panose="020B0502020202020204" pitchFamily="34" charset="0"/>
            </a:endParaRPr>
          </a:p>
          <a:p>
            <a:r>
              <a:rPr lang="sr-Latn-RS" sz="2800" dirty="0" smtClean="0">
                <a:latin typeface="Century Gothic" panose="020B0502020202020204" pitchFamily="34" charset="0"/>
              </a:rPr>
              <a:t>Nastavak poslovanja preduzeća ubrzano smanjuje going-concern vrednost</a:t>
            </a:r>
          </a:p>
          <a:p>
            <a:endParaRPr lang="sr-Latn-RS" sz="28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90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1877</Words>
  <Application>Microsoft Office PowerPoint</Application>
  <PresentationFormat>On-screen Show (4:3)</PresentationFormat>
  <Paragraphs>262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  Sporazumno finansijsko restrukturiranje – FINANSIJSKI I EKONOMSKI ASPEKTI</vt:lpstr>
      <vt:lpstr>Slide 2</vt:lpstr>
      <vt:lpstr>Klasifikacija privrednih društava (dužnika)</vt:lpstr>
      <vt:lpstr>Slobodni cash flow - FCF</vt:lpstr>
      <vt:lpstr>Jednostavna ocena položaja privrednog društva</vt:lpstr>
      <vt:lpstr>Zdravi dužnici sa dobrim bilansom stanja</vt:lpstr>
      <vt:lpstr>Zdravi dužnici sa problematičnim bilansom stanja</vt:lpstr>
      <vt:lpstr>Faze kroz koje prolaze vlasnici/uprava privrednog društva</vt:lpstr>
      <vt:lpstr>Dužnici sa finansijskim poteškoćama i lošim bilansima</vt:lpstr>
      <vt:lpstr>Kandidati za restrukturiranje</vt:lpstr>
      <vt:lpstr>Studije slučaja</vt:lpstr>
      <vt:lpstr>Case study 1 – izmena uslova Karakteristike dužnika</vt:lpstr>
      <vt:lpstr>Slide 13</vt:lpstr>
      <vt:lpstr>Slide 14</vt:lpstr>
      <vt:lpstr>Slide 15</vt:lpstr>
      <vt:lpstr>Slide 16</vt:lpstr>
      <vt:lpstr>Bilans stanja</vt:lpstr>
      <vt:lpstr>Finansijske poteškoće</vt:lpstr>
      <vt:lpstr>Slide 19</vt:lpstr>
      <vt:lpstr>Finansijski savetnik</vt:lpstr>
      <vt:lpstr>Procena vrednosti dužnika</vt:lpstr>
      <vt:lpstr>Kako namiriti dugovanja?</vt:lpstr>
      <vt:lpstr>Kapacitet zaduženja</vt:lpstr>
      <vt:lpstr>Dinamika pregovora</vt:lpstr>
      <vt:lpstr>Šta sa obezbeđenim poveriocima?</vt:lpstr>
      <vt:lpstr>Kako razmišlja dužnik?</vt:lpstr>
      <vt:lpstr>Kako razmišlja dužnik?</vt:lpstr>
      <vt:lpstr>Kako razmišlja dužnik?</vt:lpstr>
      <vt:lpstr>Kako razmišlja neobezbeđeni poverilac?</vt:lpstr>
      <vt:lpstr>Ponuda</vt:lpstr>
      <vt:lpstr>Kontraponuda</vt:lpstr>
      <vt:lpstr>Slide 32</vt:lpstr>
      <vt:lpstr>Case study 2 – KONVERZIJA</vt:lpstr>
      <vt:lpstr>Promenjene okolnosti</vt:lpstr>
      <vt:lpstr>Analiza dužnika</vt:lpstr>
      <vt:lpstr>Tri opcije</vt:lpstr>
      <vt:lpstr>Tri opcije</vt:lpstr>
      <vt:lpstr>Tri opcije</vt:lpstr>
      <vt:lpstr>Izbor</vt:lpstr>
      <vt:lpstr>Hold-out</vt:lpstr>
      <vt:lpstr>Primer</vt:lpstr>
      <vt:lpstr>Pridobijanje većine i rizik sa SFR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Radulovic</dc:creator>
  <cp:lastModifiedBy>Toshiba</cp:lastModifiedBy>
  <cp:revision>52</cp:revision>
  <dcterms:created xsi:type="dcterms:W3CDTF">2014-04-04T07:19:16Z</dcterms:created>
  <dcterms:modified xsi:type="dcterms:W3CDTF">2014-04-14T13:23:55Z</dcterms:modified>
</cp:coreProperties>
</file>